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88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On the left is a checklist of tasks to accomplish. On the right are the steps to achieve the result. The steps, or methods, must be followed in order to achieve the desired outcome.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When there is a method to follow for a successful finish, break it down into steps. Each step must be followed. Having steps allows you to pinpoint where a problem occurred. It also allows people to change, one can pick up where the other left off (say, a shift change).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Every single outcome that you have standards for need a designated start point and a designated finish.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Notice how the final step gives the launderer choice. They can choose the appropriate bundling option, the personal note and message.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Most Quality Control issues happen somewhere in the middle of the process. </a:t>
            </a:r>
          </a:p>
          <a:p>
            <a:r>
              <a:t>They may have performed “good enough” for weeks, then one day their output is subpar. Do you let it go, do you tell them to redo it? Then you wonder about all the orders you did not see….and your confidence wanes.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lvl1pPr defTabSz="825500">
              <a:lnSpc>
                <a:spcPct val="100000"/>
              </a:lnSpc>
              <a:defRPr sz="4000"/>
            </a:lvl1pPr>
          </a:lstStyle>
          <a:p>
            <a:pPr>
              <a:defRPr sz="5400"/>
            </a:pPr>
            <a:r>
              <a:rPr sz="4000"/>
              <a:t>emailed by link, hosted on POS or Schedule software, searchable by topic if have a table of contents, printed)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12"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35"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nchor="t"/>
          <a:lstStyle>
            <a:lvl1pPr marL="0" indent="0">
              <a:spcBef>
                <a:spcPts val="0"/>
              </a:spcBef>
              <a:buSzTx/>
              <a:buNone/>
              <a:defRPr sz="3600" b="1"/>
            </a:lvl1pPr>
            <a:lvl2pPr marL="1074615" indent="-439615">
              <a:spcBef>
                <a:spcPts val="0"/>
              </a:spcBef>
              <a:defRPr sz="3600" b="1"/>
            </a:lvl2pPr>
            <a:lvl3pPr marL="1709615" indent="-439615">
              <a:spcBef>
                <a:spcPts val="0"/>
              </a:spcBef>
              <a:defRPr sz="3600" b="1"/>
            </a:lvl3pPr>
            <a:lvl4pPr marL="2344615" indent="-439615">
              <a:spcBef>
                <a:spcPts val="0"/>
              </a:spcBef>
              <a:defRPr sz="3600" b="1"/>
            </a:lvl4pPr>
            <a:lvl5pPr marL="2979615" indent="-439615">
              <a:spcBef>
                <a:spcPts val="0"/>
              </a:spcBef>
              <a:defRPr sz="3600" b="1"/>
            </a:lvl5pPr>
          </a:lstStyle>
          <a:p>
            <a:r>
              <a:t>Author and Date</a:t>
            </a:r>
          </a:p>
          <a:p>
            <a:pPr lvl="1"/>
            <a:endParaRPr/>
          </a:p>
          <a:p>
            <a:pPr lvl="2"/>
            <a:endParaRPr/>
          </a:p>
          <a:p>
            <a:pPr lvl="3"/>
            <a:endParaRPr/>
          </a:p>
          <a:p>
            <a:pPr lvl="4"/>
            <a:endParaRPr/>
          </a:p>
        </p:txBody>
      </p:sp>
      <p:sp>
        <p:nvSpPr>
          <p:cNvPr id="136" name="Presentation Title"/>
          <p:cNvSpPr txBox="1">
            <a:spLocks noGrp="1"/>
          </p:cNvSpPr>
          <p:nvPr>
            <p:ph type="title" hasCustomPrompt="1"/>
          </p:nvPr>
        </p:nvSpPr>
        <p:spPr>
          <a:xfrm>
            <a:off x="1206496" y="2574991"/>
            <a:ext cx="21971005" cy="4648202"/>
          </a:xfrm>
          <a:prstGeom prst="rect">
            <a:avLst/>
          </a:prstGeom>
        </p:spPr>
        <p:txBody>
          <a:bodyPr anchor="b"/>
          <a:lstStyle>
            <a:lvl1pPr algn="l" defTabSz="2438337">
              <a:lnSpc>
                <a:spcPct val="80000"/>
              </a:lnSpc>
              <a:defRPr sz="11600" b="1" spc="-232">
                <a:latin typeface="Helvetica Neue"/>
                <a:ea typeface="Helvetica Neue"/>
                <a:cs typeface="Helvetica Neue"/>
                <a:sym typeface="Helvetica Neue"/>
              </a:defRPr>
            </a:lvl1pPr>
          </a:lstStyle>
          <a:p>
            <a:r>
              <a:t>Presentation Title</a:t>
            </a:r>
          </a:p>
        </p:txBody>
      </p:sp>
      <p:sp>
        <p:nvSpPr>
          <p:cNvPr id="137" name="Body Level One…"/>
          <p:cNvSpPr txBox="1">
            <a:spLocks noGrp="1"/>
          </p:cNvSpPr>
          <p:nvPr>
            <p:ph type="body" sz="quarter" idx="21" hasCustomPrompt="1"/>
          </p:nvPr>
        </p:nvSpPr>
        <p:spPr>
          <a:xfrm>
            <a:off x="1201342" y="7223190"/>
            <a:ext cx="21971002" cy="1905002"/>
          </a:xfrm>
          <a:prstGeom prst="rect">
            <a:avLst/>
          </a:prstGeom>
        </p:spPr>
        <p:txBody>
          <a:bodyPr anchor="t"/>
          <a:lstStyle>
            <a:lvl1pPr marL="0" indent="0">
              <a:spcBef>
                <a:spcPts val="0"/>
              </a:spcBef>
              <a:buSzTx/>
              <a:buNone/>
              <a:defRPr sz="5500" b="1"/>
            </a:lvl1pPr>
          </a:lstStyle>
          <a:p>
            <a:r>
              <a:t>Presentation Subtitle</a:t>
            </a:r>
          </a:p>
        </p:txBody>
      </p:sp>
      <p:sp>
        <p:nvSpPr>
          <p:cNvPr id="138"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5" name="Title Text"/>
          <p:cNvSpPr txBox="1">
            <a:spLocks noGrp="1"/>
          </p:cNvSpPr>
          <p:nvPr>
            <p:ph type="title"/>
          </p:nvPr>
        </p:nvSpPr>
        <p:spPr>
          <a:prstGeom prst="rect">
            <a:avLst/>
          </a:prstGeom>
        </p:spPr>
        <p:txBody>
          <a:bodyPr/>
          <a:lstStyle/>
          <a:p>
            <a:r>
              <a:t>Title Text</a:t>
            </a:r>
          </a:p>
        </p:txBody>
      </p:sp>
      <p:sp>
        <p:nvSpPr>
          <p:cNvPr id="146" name="Body Level One…"/>
          <p:cNvSpPr txBox="1">
            <a:spLocks noGrp="1"/>
          </p:cNvSpPr>
          <p:nvPr>
            <p:ph type="body" idx="1"/>
          </p:nvPr>
        </p:nvSpPr>
        <p:spPr>
          <a:prstGeom prst="rect">
            <a:avLst/>
          </a:prstGeom>
        </p:spPr>
        <p:txBody>
          <a:bodyPr/>
          <a:lstStyle>
            <a:lvl1pPr>
              <a:spcBef>
                <a:spcPts val="5300"/>
              </a:spcBef>
              <a:defRPr sz="4800"/>
            </a:lvl1pPr>
            <a:lvl2pPr>
              <a:spcBef>
                <a:spcPts val="5300"/>
              </a:spcBef>
              <a:defRPr sz="4800"/>
            </a:lvl2pPr>
            <a:lvl3pPr>
              <a:spcBef>
                <a:spcPts val="5300"/>
              </a:spcBef>
              <a:defRPr sz="4800"/>
            </a:lvl3pPr>
            <a:lvl4pPr>
              <a:spcBef>
                <a:spcPts val="5300"/>
              </a:spcBef>
              <a:defRPr sz="4800"/>
            </a:lvl4pPr>
            <a:lvl5pPr>
              <a:spcBef>
                <a:spcPts val="5300"/>
              </a:spcBef>
              <a:defRPr sz="48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4" name="Title Text"/>
          <p:cNvSpPr txBox="1">
            <a:spLocks noGrp="1"/>
          </p:cNvSpPr>
          <p:nvPr>
            <p:ph type="title"/>
          </p:nvPr>
        </p:nvSpPr>
        <p:spPr>
          <a:prstGeom prst="rect">
            <a:avLst/>
          </a:prstGeom>
        </p:spPr>
        <p:txBody>
          <a:bodyPr/>
          <a:lstStyle/>
          <a:p>
            <a:r>
              <a:t>Title Text</a:t>
            </a:r>
          </a:p>
        </p:txBody>
      </p:sp>
      <p:sp>
        <p:nvSpPr>
          <p:cNvPr id="155" name="Body Level One…"/>
          <p:cNvSpPr txBox="1">
            <a:spLocks noGrp="1"/>
          </p:cNvSpPr>
          <p:nvPr>
            <p:ph type="body" idx="1"/>
          </p:nvPr>
        </p:nvSpPr>
        <p:spPr>
          <a:prstGeom prst="rect">
            <a:avLst/>
          </a:prstGeom>
        </p:spPr>
        <p:txBody>
          <a:bodyPr/>
          <a:lstStyle>
            <a:lvl1pPr>
              <a:spcBef>
                <a:spcPts val="0"/>
              </a:spcBef>
              <a:defRPr sz="4800"/>
            </a:lvl1pPr>
            <a:lvl2pPr>
              <a:spcBef>
                <a:spcPts val="0"/>
              </a:spcBef>
              <a:defRPr sz="4800"/>
            </a:lvl2pPr>
            <a:lvl3pPr>
              <a:spcBef>
                <a:spcPts val="0"/>
              </a:spcBef>
              <a:defRPr sz="4800"/>
            </a:lvl3pPr>
            <a:lvl4pPr>
              <a:spcBef>
                <a:spcPts val="0"/>
              </a:spcBef>
              <a:defRPr sz="4800"/>
            </a:lvl4pPr>
            <a:lvl5pPr>
              <a:spcBef>
                <a:spcPts val="0"/>
              </a:spcBef>
              <a:defRPr sz="4800"/>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1676400" y="730250"/>
            <a:ext cx="21031200" cy="2651126"/>
          </a:xfrm>
          <a:prstGeom prst="rect">
            <a:avLst/>
          </a:prstGeom>
        </p:spPr>
        <p:txBody>
          <a:bodyPr lIns="91439" tIns="91439" rIns="91439" bIns="91439"/>
          <a:lstStyle>
            <a:lvl1pPr algn="l" defTabSz="1828800">
              <a:lnSpc>
                <a:spcPct val="90000"/>
              </a:lnSpc>
              <a:defRPr sz="8800">
                <a:latin typeface="Calibri Light"/>
                <a:ea typeface="Calibri Light"/>
                <a:cs typeface="Calibri Light"/>
                <a:sym typeface="Calibri Light"/>
              </a:defRPr>
            </a:lvl1pPr>
          </a:lstStyle>
          <a:p>
            <a:r>
              <a:t>Title Text</a:t>
            </a:r>
          </a:p>
        </p:txBody>
      </p:sp>
      <p:sp>
        <p:nvSpPr>
          <p:cNvPr id="164" name="Body Level One…"/>
          <p:cNvSpPr txBox="1">
            <a:spLocks noGrp="1"/>
          </p:cNvSpPr>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latin typeface="Calibri"/>
                <a:ea typeface="Calibri"/>
                <a:cs typeface="Calibri"/>
                <a:sym typeface="Calibri"/>
              </a:defRPr>
            </a:lvl1pPr>
            <a:lvl2pPr marL="990600" indent="-533400" defTabSz="1828800">
              <a:lnSpc>
                <a:spcPct val="90000"/>
              </a:lnSpc>
              <a:spcBef>
                <a:spcPts val="2000"/>
              </a:spcBef>
              <a:buSzPct val="100000"/>
              <a:buFont typeface="Arial"/>
              <a:defRPr sz="5600">
                <a:latin typeface="Calibri"/>
                <a:ea typeface="Calibri"/>
                <a:cs typeface="Calibri"/>
                <a:sym typeface="Calibri"/>
              </a:defRPr>
            </a:lvl2pPr>
            <a:lvl3pPr marL="1554479" indent="-640079" defTabSz="1828800">
              <a:lnSpc>
                <a:spcPct val="90000"/>
              </a:lnSpc>
              <a:spcBef>
                <a:spcPts val="2000"/>
              </a:spcBef>
              <a:buSzPct val="100000"/>
              <a:buFont typeface="Arial"/>
              <a:defRPr sz="5600">
                <a:latin typeface="Calibri"/>
                <a:ea typeface="Calibri"/>
                <a:cs typeface="Calibri"/>
                <a:sym typeface="Calibri"/>
              </a:defRPr>
            </a:lvl3pPr>
            <a:lvl4pPr marL="2082800" indent="-711200" defTabSz="1828800">
              <a:lnSpc>
                <a:spcPct val="90000"/>
              </a:lnSpc>
              <a:spcBef>
                <a:spcPts val="2000"/>
              </a:spcBef>
              <a:buSzPct val="100000"/>
              <a:buFont typeface="Arial"/>
              <a:defRPr sz="5600">
                <a:latin typeface="Calibri"/>
                <a:ea typeface="Calibri"/>
                <a:cs typeface="Calibri"/>
                <a:sym typeface="Calibri"/>
              </a:defRPr>
            </a:lvl4pPr>
            <a:lvl5pPr marL="2540000" indent="-711200" defTabSz="1828800">
              <a:lnSpc>
                <a:spcPct val="90000"/>
              </a:lnSpc>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1676400" y="730250"/>
            <a:ext cx="21031200" cy="2651126"/>
          </a:xfrm>
          <a:prstGeom prst="rect">
            <a:avLst/>
          </a:prstGeom>
        </p:spPr>
        <p:txBody>
          <a:bodyPr lIns="91439" tIns="91439" rIns="91439" bIns="91439"/>
          <a:lstStyle>
            <a:lvl1pPr algn="l" defTabSz="1828800">
              <a:lnSpc>
                <a:spcPct val="90000"/>
              </a:lnSpc>
              <a:defRPr sz="8800">
                <a:latin typeface="Calibri Light"/>
                <a:ea typeface="Calibri Light"/>
                <a:cs typeface="Calibri Light"/>
                <a:sym typeface="Calibri Light"/>
              </a:defRPr>
            </a:lvl1pPr>
          </a:lstStyle>
          <a:p>
            <a:r>
              <a:t>Title Text</a:t>
            </a:r>
          </a:p>
        </p:txBody>
      </p:sp>
      <p:sp>
        <p:nvSpPr>
          <p:cNvPr id="173"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t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tif"/></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heyzine.com/flip-book/7b2f4e69d0.html" TargetMode="External"/><Relationship Id="rId7"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62.tif"/><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uschamber.com/co/" TargetMode="External"/><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hyperlink" Target="mailto:colleen@laundry-university.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hyperlink" Target="https://www.bls.gov/newsro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dwardlowe.org/digital-library/" TargetMode="External"/><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aisimplifiednow.com" TargetMode="External"/><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Content Placeholder 5" descr="Content Placeholder 5"/>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3" name="TextBox 9"/>
          <p:cNvSpPr txBox="1"/>
          <p:nvPr/>
        </p:nvSpPr>
        <p:spPr>
          <a:xfrm>
            <a:off x="543584" y="5317616"/>
            <a:ext cx="23604905" cy="2231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defTabSz="1828800">
              <a:spcBef>
                <a:spcPts val="0"/>
              </a:spcBef>
              <a:defRPr sz="14400" b="1">
                <a:solidFill>
                  <a:srgbClr val="007DC2"/>
                </a:solidFill>
                <a:latin typeface="Arial"/>
                <a:ea typeface="Arial"/>
                <a:cs typeface="Arial"/>
                <a:sym typeface="Arial"/>
              </a:defRPr>
            </a:lvl1pPr>
          </a:lstStyle>
          <a:p>
            <a:r>
              <a:t>Work Smarter with SOPs</a:t>
            </a:r>
          </a:p>
        </p:txBody>
      </p:sp>
      <p:sp>
        <p:nvSpPr>
          <p:cNvPr id="184" name="TextBox 13"/>
          <p:cNvSpPr txBox="1"/>
          <p:nvPr/>
        </p:nvSpPr>
        <p:spPr>
          <a:xfrm>
            <a:off x="5654821" y="7907014"/>
            <a:ext cx="12670237" cy="2636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1828800">
              <a:spcBef>
                <a:spcPts val="0"/>
              </a:spcBef>
              <a:defRPr sz="5600">
                <a:latin typeface="Arial"/>
                <a:ea typeface="Arial"/>
                <a:cs typeface="Arial"/>
                <a:sym typeface="Arial"/>
              </a:defRPr>
            </a:pPr>
            <a:r>
              <a:t>Colleen Unema</a:t>
            </a:r>
          </a:p>
          <a:p>
            <a:pPr algn="ctr" defTabSz="1828800">
              <a:spcBef>
                <a:spcPts val="0"/>
              </a:spcBef>
              <a:defRPr sz="5600">
                <a:latin typeface="Arial"/>
                <a:ea typeface="Arial"/>
                <a:cs typeface="Arial"/>
                <a:sym typeface="Arial"/>
              </a:defRPr>
            </a:pPr>
            <a:r>
              <a:t>Owner / Teacher / Launderer</a:t>
            </a:r>
          </a:p>
          <a:p>
            <a:pPr algn="ctr" defTabSz="1828800">
              <a:spcBef>
                <a:spcPts val="0"/>
              </a:spcBef>
              <a:defRPr sz="5600">
                <a:latin typeface="Arial"/>
                <a:ea typeface="Arial"/>
                <a:cs typeface="Arial"/>
                <a:sym typeface="Arial"/>
              </a:defRPr>
            </a:pPr>
            <a:r>
              <a:t>Laundry University</a:t>
            </a:r>
          </a:p>
        </p:txBody>
      </p:sp>
      <p:sp>
        <p:nvSpPr>
          <p:cNvPr id="185" name="TextBox 6"/>
          <p:cNvSpPr txBox="1"/>
          <p:nvPr/>
        </p:nvSpPr>
        <p:spPr>
          <a:xfrm>
            <a:off x="19016439" y="12823705"/>
            <a:ext cx="5033108" cy="861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r" defTabSz="1828800">
              <a:spcBef>
                <a:spcPts val="0"/>
              </a:spcBef>
              <a:defRPr>
                <a:solidFill>
                  <a:srgbClr val="FFFFFF"/>
                </a:solidFill>
                <a:latin typeface="Arial"/>
                <a:ea typeface="Arial"/>
                <a:cs typeface="Arial"/>
                <a:sym typeface="Arial"/>
              </a:defRPr>
            </a:lvl1pPr>
          </a:lstStyle>
          <a:p>
            <a:r>
              <a:t>#washdryfold</a:t>
            </a:r>
          </a:p>
        </p:txBody>
      </p:sp>
      <p:pic>
        <p:nvPicPr>
          <p:cNvPr id="186" name="SMALL Laundry University Logo RGB.png" descr="SMALL Laundry University Logo RGB.png"/>
          <p:cNvPicPr>
            <a:picLocks noChangeAspect="1"/>
          </p:cNvPicPr>
          <p:nvPr/>
        </p:nvPicPr>
        <p:blipFill>
          <a:blip r:embed="rId3"/>
          <a:srcRect t="250" b="250"/>
          <a:stretch>
            <a:fillRect/>
          </a:stretch>
        </p:blipFill>
        <p:spPr>
          <a:xfrm>
            <a:off x="789446" y="516749"/>
            <a:ext cx="3561074" cy="330111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59BCF41E-BEED-3330-8A0D-AE1C593F3596}"/>
              </a:ext>
            </a:extLst>
          </p:cNvPr>
          <p:cNvPicPr>
            <a:picLocks noChangeAspect="1"/>
          </p:cNvPicPr>
          <p:nvPr/>
        </p:nvPicPr>
        <p:blipFill>
          <a:blip r:embed="rId2"/>
          <a:stretch>
            <a:fillRect/>
          </a:stretch>
        </p:blipFill>
        <p:spPr>
          <a:xfrm>
            <a:off x="1" y="0"/>
            <a:ext cx="24368144" cy="13707082"/>
          </a:xfrm>
          <a:prstGeom prst="rect">
            <a:avLst/>
          </a:prstGeom>
          <a:ln w="12700">
            <a:miter lim="400000"/>
          </a:ln>
        </p:spPr>
      </p:pic>
      <p:sp>
        <p:nvSpPr>
          <p:cNvPr id="237" name="SOP…"/>
          <p:cNvSpPr txBox="1">
            <a:spLocks noGrp="1"/>
          </p:cNvSpPr>
          <p:nvPr>
            <p:ph type="title" idx="4294967295"/>
          </p:nvPr>
        </p:nvSpPr>
        <p:spPr>
          <a:xfrm>
            <a:off x="3246590" y="407300"/>
            <a:ext cx="16959348" cy="3164130"/>
          </a:xfrm>
          <a:prstGeom prst="rect">
            <a:avLst/>
          </a:prstGeom>
        </p:spPr>
        <p:txBody>
          <a:bodyPr>
            <a:normAutofit fontScale="90000"/>
          </a:bodyPr>
          <a:lstStyle/>
          <a:p>
            <a:pPr defTabSz="759459">
              <a:defRPr sz="10120">
                <a:latin typeface="Helvetica Neue"/>
                <a:ea typeface="Helvetica Neue"/>
                <a:cs typeface="Helvetica Neue"/>
                <a:sym typeface="Helvetica Neue"/>
              </a:defRPr>
            </a:pPr>
            <a:r>
              <a:t>SOP</a:t>
            </a:r>
          </a:p>
          <a:p>
            <a:pPr defTabSz="759459">
              <a:defRPr sz="10120">
                <a:latin typeface="Helvetica Neue"/>
                <a:ea typeface="Helvetica Neue"/>
                <a:cs typeface="Helvetica Neue"/>
                <a:sym typeface="Helvetica Neue"/>
              </a:defRPr>
            </a:pPr>
            <a:r>
              <a:t> Standardize Our Pathway</a:t>
            </a:r>
          </a:p>
        </p:txBody>
      </p:sp>
      <p:grpSp>
        <p:nvGrpSpPr>
          <p:cNvPr id="240" name="123_1.jpeg"/>
          <p:cNvGrpSpPr/>
          <p:nvPr/>
        </p:nvGrpSpPr>
        <p:grpSpPr>
          <a:xfrm>
            <a:off x="3337154" y="3726652"/>
            <a:ext cx="6570321" cy="7011928"/>
            <a:chOff x="0" y="0"/>
            <a:chExt cx="6570319" cy="7011926"/>
          </a:xfrm>
        </p:grpSpPr>
        <p:pic>
          <p:nvPicPr>
            <p:cNvPr id="239" name="123_1.jpeg" descr="123_1.jpeg"/>
            <p:cNvPicPr>
              <a:picLocks noChangeAspect="1"/>
            </p:cNvPicPr>
            <p:nvPr/>
          </p:nvPicPr>
          <p:blipFill>
            <a:blip r:embed="rId3"/>
            <a:stretch>
              <a:fillRect/>
            </a:stretch>
          </p:blipFill>
          <p:spPr>
            <a:xfrm>
              <a:off x="127000" y="88900"/>
              <a:ext cx="6316320" cy="6681727"/>
            </a:xfrm>
            <a:prstGeom prst="rect">
              <a:avLst/>
            </a:prstGeom>
            <a:ln>
              <a:noFill/>
            </a:ln>
            <a:effectLst/>
          </p:spPr>
        </p:pic>
        <p:pic>
          <p:nvPicPr>
            <p:cNvPr id="238" name="123_1.jpeg" descr="123_1.jpeg"/>
            <p:cNvPicPr>
              <a:picLocks/>
            </p:cNvPicPr>
            <p:nvPr/>
          </p:nvPicPr>
          <p:blipFill>
            <a:blip r:embed="rId4"/>
            <a:stretch>
              <a:fillRect/>
            </a:stretch>
          </p:blipFill>
          <p:spPr>
            <a:xfrm>
              <a:off x="0" y="0"/>
              <a:ext cx="6570320" cy="7011927"/>
            </a:xfrm>
            <a:prstGeom prst="rect">
              <a:avLst/>
            </a:prstGeom>
            <a:effectLst/>
          </p:spPr>
        </p:pic>
      </p:grpSp>
      <p:sp>
        <p:nvSpPr>
          <p:cNvPr id="241" name="OR"/>
          <p:cNvSpPr txBox="1"/>
          <p:nvPr/>
        </p:nvSpPr>
        <p:spPr>
          <a:xfrm>
            <a:off x="10809344" y="6525727"/>
            <a:ext cx="1667345" cy="1143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000"/>
            </a:lvl1pPr>
          </a:lstStyle>
          <a:p>
            <a:r>
              <a:t>OR</a:t>
            </a:r>
          </a:p>
        </p:txBody>
      </p:sp>
      <p:grpSp>
        <p:nvGrpSpPr>
          <p:cNvPr id="244" name="Image"/>
          <p:cNvGrpSpPr/>
          <p:nvPr/>
        </p:nvGrpSpPr>
        <p:grpSpPr>
          <a:xfrm>
            <a:off x="13378558" y="3638516"/>
            <a:ext cx="9017056" cy="7188282"/>
            <a:chOff x="0" y="0"/>
            <a:chExt cx="9017055" cy="7188281"/>
          </a:xfrm>
        </p:grpSpPr>
        <p:pic>
          <p:nvPicPr>
            <p:cNvPr id="243" name="Image" descr="Image"/>
            <p:cNvPicPr>
              <a:picLocks noChangeAspect="1"/>
            </p:cNvPicPr>
            <p:nvPr/>
          </p:nvPicPr>
          <p:blipFill>
            <a:blip r:embed="rId5"/>
            <a:srcRect l="11317" t="3865" r="8910" b="2488"/>
            <a:stretch>
              <a:fillRect/>
            </a:stretch>
          </p:blipFill>
          <p:spPr>
            <a:xfrm>
              <a:off x="127000" y="88900"/>
              <a:ext cx="8763056" cy="6858082"/>
            </a:xfrm>
            <a:prstGeom prst="rect">
              <a:avLst/>
            </a:prstGeom>
            <a:ln>
              <a:noFill/>
            </a:ln>
            <a:effectLst/>
          </p:spPr>
        </p:pic>
        <p:pic>
          <p:nvPicPr>
            <p:cNvPr id="242" name="Image" descr="Image"/>
            <p:cNvPicPr>
              <a:picLocks/>
            </p:cNvPicPr>
            <p:nvPr/>
          </p:nvPicPr>
          <p:blipFill>
            <a:blip r:embed="rId6"/>
            <a:stretch>
              <a:fillRect/>
            </a:stretch>
          </p:blipFill>
          <p:spPr>
            <a:xfrm>
              <a:off x="0" y="0"/>
              <a:ext cx="9017056" cy="7188282"/>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Arrow 5"/>
          <p:cNvSpPr/>
          <p:nvPr/>
        </p:nvSpPr>
        <p:spPr>
          <a:xfrm>
            <a:off x="14287841" y="3932694"/>
            <a:ext cx="7889850" cy="8091408"/>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chemeClr val="accent5">
              <a:hueOff val="-82419"/>
              <a:satOff val="-9513"/>
              <a:lumOff val="-16343"/>
              <a:alpha val="11240"/>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47" name="SOP Life Cycle"/>
          <p:cNvSpPr txBox="1"/>
          <p:nvPr/>
        </p:nvSpPr>
        <p:spPr>
          <a:xfrm>
            <a:off x="7219746" y="604829"/>
            <a:ext cx="9944508" cy="1787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1200">
                <a:latin typeface="+mn-lt"/>
                <a:ea typeface="+mn-ea"/>
                <a:cs typeface="+mn-cs"/>
                <a:sym typeface="Helvetica Neue Medium"/>
              </a:defRPr>
            </a:lvl1pPr>
          </a:lstStyle>
          <a:p>
            <a:r>
              <a:t>SOP Life Cycle</a:t>
            </a:r>
          </a:p>
        </p:txBody>
      </p:sp>
      <p:sp>
        <p:nvSpPr>
          <p:cNvPr id="248" name="Line"/>
          <p:cNvSpPr/>
          <p:nvPr/>
        </p:nvSpPr>
        <p:spPr>
          <a:xfrm flipV="1">
            <a:off x="11917385" y="2371755"/>
            <a:ext cx="1" cy="10750490"/>
          </a:xfrm>
          <a:prstGeom prst="line">
            <a:avLst/>
          </a:prstGeom>
          <a:ln w="25400">
            <a:solidFill>
              <a:srgbClr val="000000"/>
            </a:solidFill>
            <a:miter lim="400000"/>
          </a:ln>
        </p:spPr>
        <p:txBody>
          <a:bodyPr lIns="50800" tIns="50800" rIns="50800" bIns="50800" anchor="ctr"/>
          <a:lstStyle/>
          <a:p>
            <a:endParaRPr/>
          </a:p>
        </p:txBody>
      </p:sp>
      <p:sp>
        <p:nvSpPr>
          <p:cNvPr id="249" name="Perfect World"/>
          <p:cNvSpPr txBox="1"/>
          <p:nvPr/>
        </p:nvSpPr>
        <p:spPr>
          <a:xfrm>
            <a:off x="3785751" y="2651501"/>
            <a:ext cx="3841192" cy="833832"/>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Perfect World</a:t>
            </a:r>
          </a:p>
        </p:txBody>
      </p:sp>
      <p:sp>
        <p:nvSpPr>
          <p:cNvPr id="250" name="Our World"/>
          <p:cNvSpPr txBox="1"/>
          <p:nvPr/>
        </p:nvSpPr>
        <p:spPr>
          <a:xfrm>
            <a:off x="16255479" y="2589505"/>
            <a:ext cx="2893873" cy="833832"/>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Our World</a:t>
            </a:r>
          </a:p>
        </p:txBody>
      </p:sp>
      <p:sp>
        <p:nvSpPr>
          <p:cNvPr id="251" name="Task / Operational Instructions"/>
          <p:cNvSpPr txBox="1"/>
          <p:nvPr/>
        </p:nvSpPr>
        <p:spPr>
          <a:xfrm>
            <a:off x="1462972" y="5183115"/>
            <a:ext cx="8571281"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Task / Operational Instructions </a:t>
            </a:r>
          </a:p>
        </p:txBody>
      </p:sp>
      <p:sp>
        <p:nvSpPr>
          <p:cNvPr id="252" name="Identify Task Choices"/>
          <p:cNvSpPr txBox="1"/>
          <p:nvPr/>
        </p:nvSpPr>
        <p:spPr>
          <a:xfrm>
            <a:off x="2824514" y="6453784"/>
            <a:ext cx="5906110"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Identify Task Choices</a:t>
            </a:r>
          </a:p>
        </p:txBody>
      </p:sp>
      <p:sp>
        <p:nvSpPr>
          <p:cNvPr id="253" name="Chart Choices"/>
          <p:cNvSpPr txBox="1"/>
          <p:nvPr/>
        </p:nvSpPr>
        <p:spPr>
          <a:xfrm>
            <a:off x="3701829" y="7714973"/>
            <a:ext cx="400903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Chart Choices</a:t>
            </a:r>
          </a:p>
        </p:txBody>
      </p:sp>
      <p:sp>
        <p:nvSpPr>
          <p:cNvPr id="254" name="Chart Outcomes by each Choice"/>
          <p:cNvSpPr txBox="1"/>
          <p:nvPr/>
        </p:nvSpPr>
        <p:spPr>
          <a:xfrm>
            <a:off x="1194545" y="8904428"/>
            <a:ext cx="9023605"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Chart Outcomes by each Choice</a:t>
            </a:r>
          </a:p>
        </p:txBody>
      </p:sp>
      <p:sp>
        <p:nvSpPr>
          <p:cNvPr id="255" name="Script Each Choice"/>
          <p:cNvSpPr txBox="1"/>
          <p:nvPr/>
        </p:nvSpPr>
        <p:spPr>
          <a:xfrm>
            <a:off x="3030050" y="10199008"/>
            <a:ext cx="535259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Script Each Choice</a:t>
            </a:r>
          </a:p>
        </p:txBody>
      </p:sp>
      <p:sp>
        <p:nvSpPr>
          <p:cNvPr id="256" name="Goal Known only to Owner/Manager"/>
          <p:cNvSpPr txBox="1"/>
          <p:nvPr/>
        </p:nvSpPr>
        <p:spPr>
          <a:xfrm>
            <a:off x="13214081" y="3936358"/>
            <a:ext cx="10037370"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Goal Known only to Owner/Manager</a:t>
            </a:r>
          </a:p>
        </p:txBody>
      </p:sp>
      <p:sp>
        <p:nvSpPr>
          <p:cNvPr id="257" name="“Don’t do THAT!”"/>
          <p:cNvSpPr txBox="1"/>
          <p:nvPr/>
        </p:nvSpPr>
        <p:spPr>
          <a:xfrm>
            <a:off x="15194977" y="8810831"/>
            <a:ext cx="5014876"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r>
              <a:rPr b="1" i="1"/>
              <a:t>Don’t do THAT!</a:t>
            </a:r>
            <a:r>
              <a:t>”</a:t>
            </a:r>
          </a:p>
        </p:txBody>
      </p:sp>
      <p:sp>
        <p:nvSpPr>
          <p:cNvPr id="258" name="Identify Goal or Success"/>
          <p:cNvSpPr txBox="1"/>
          <p:nvPr/>
        </p:nvSpPr>
        <p:spPr>
          <a:xfrm>
            <a:off x="2318952" y="3912447"/>
            <a:ext cx="677479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Identify Goal or Success</a:t>
            </a:r>
          </a:p>
        </p:txBody>
      </p:sp>
      <p:sp>
        <p:nvSpPr>
          <p:cNvPr id="259" name="Achieve Success, Goal"/>
          <p:cNvSpPr txBox="1"/>
          <p:nvPr/>
        </p:nvSpPr>
        <p:spPr>
          <a:xfrm>
            <a:off x="2516462" y="11469676"/>
            <a:ext cx="6379770"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Achieve Success, Goal</a:t>
            </a:r>
          </a:p>
        </p:txBody>
      </p:sp>
      <p:sp>
        <p:nvSpPr>
          <p:cNvPr id="260" name="“Do It THIS Way”"/>
          <p:cNvSpPr txBox="1"/>
          <p:nvPr/>
        </p:nvSpPr>
        <p:spPr>
          <a:xfrm>
            <a:off x="15150171" y="10140253"/>
            <a:ext cx="5047184" cy="820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i="1"/>
            </a:lvl1pPr>
          </a:lstStyle>
          <a:p>
            <a:r>
              <a:t>“Do It THIS Way”</a:t>
            </a:r>
          </a:p>
        </p:txBody>
      </p:sp>
      <p:sp>
        <p:nvSpPr>
          <p:cNvPr id="261" name="Sometimes…Achieve Goal"/>
          <p:cNvSpPr txBox="1"/>
          <p:nvPr/>
        </p:nvSpPr>
        <p:spPr>
          <a:xfrm>
            <a:off x="13879461" y="11586346"/>
            <a:ext cx="756605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Sometimes…Achieve Goal </a:t>
            </a:r>
          </a:p>
        </p:txBody>
      </p:sp>
      <p:sp>
        <p:nvSpPr>
          <p:cNvPr id="262" name="Cloud"/>
          <p:cNvSpPr/>
          <p:nvPr/>
        </p:nvSpPr>
        <p:spPr>
          <a:xfrm>
            <a:off x="18279561" y="5590847"/>
            <a:ext cx="5352594" cy="3225775"/>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97458"/>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63" name="Cloud"/>
          <p:cNvSpPr/>
          <p:nvPr/>
        </p:nvSpPr>
        <p:spPr>
          <a:xfrm>
            <a:off x="15790998" y="4693561"/>
            <a:ext cx="2966104" cy="178754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88883"/>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64" name="Arrow"/>
          <p:cNvSpPr/>
          <p:nvPr/>
        </p:nvSpPr>
        <p:spPr>
          <a:xfrm rot="5400000">
            <a:off x="1660643" y="6164218"/>
            <a:ext cx="8091408" cy="2919274"/>
          </a:xfrm>
          <a:prstGeom prst="rightArrow">
            <a:avLst>
              <a:gd name="adj1" fmla="val 32000"/>
              <a:gd name="adj2" fmla="val 42845"/>
            </a:avLst>
          </a:prstGeom>
          <a:solidFill>
            <a:schemeClr val="accent3">
              <a:hueOff val="362282"/>
              <a:satOff val="31803"/>
              <a:lumOff val="-18242"/>
              <a:alpha val="15663"/>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65" name="Cloud"/>
          <p:cNvSpPr/>
          <p:nvPr/>
        </p:nvSpPr>
        <p:spPr>
          <a:xfrm rot="21597590">
            <a:off x="13800246" y="5579664"/>
            <a:ext cx="4009035" cy="241607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92798"/>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FCC99AA9-0E55-7C88-52C3-087900B6299A}"/>
              </a:ext>
            </a:extLst>
          </p:cNvPr>
          <p:cNvPicPr>
            <a:picLocks noChangeAspect="1"/>
          </p:cNvPicPr>
          <p:nvPr/>
        </p:nvPicPr>
        <p:blipFill>
          <a:blip r:embed="rId2"/>
          <a:stretch>
            <a:fillRect/>
          </a:stretch>
        </p:blipFill>
        <p:spPr>
          <a:xfrm>
            <a:off x="159026" y="89451"/>
            <a:ext cx="24209119" cy="13617631"/>
          </a:xfrm>
          <a:prstGeom prst="rect">
            <a:avLst/>
          </a:prstGeom>
          <a:ln w="12700">
            <a:miter lim="400000"/>
          </a:ln>
        </p:spPr>
      </p:pic>
      <p:sp>
        <p:nvSpPr>
          <p:cNvPr id="267" name="Improvisation vs. Innovation"/>
          <p:cNvSpPr txBox="1">
            <a:spLocks noGrp="1"/>
          </p:cNvSpPr>
          <p:nvPr>
            <p:ph type="title"/>
          </p:nvPr>
        </p:nvSpPr>
        <p:spPr>
          <a:xfrm>
            <a:off x="1934106" y="2642329"/>
            <a:ext cx="21005801" cy="2286001"/>
          </a:xfrm>
          <a:prstGeom prst="rect">
            <a:avLst/>
          </a:prstGeom>
        </p:spPr>
        <p:txBody>
          <a:bodyPr/>
          <a:lstStyle/>
          <a:p>
            <a:r>
              <a:t>Improvisation vs. Innovation</a:t>
            </a:r>
          </a:p>
        </p:txBody>
      </p:sp>
      <p:sp>
        <p:nvSpPr>
          <p:cNvPr id="268" name="IMPROVISATION is a made-up solution pathway for immediate outcome that only…"/>
          <p:cNvSpPr txBox="1"/>
          <p:nvPr/>
        </p:nvSpPr>
        <p:spPr>
          <a:xfrm>
            <a:off x="962455" y="5355234"/>
            <a:ext cx="22949104" cy="3005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635000" indent="-635000">
              <a:buSzPct val="125000"/>
              <a:buChar char="•"/>
            </a:pPr>
            <a:r>
              <a:t>IMPROVISATION is a made-up solution pathway for immediate outcome that only</a:t>
            </a:r>
          </a:p>
          <a:p>
            <a:pPr>
              <a:spcBef>
                <a:spcPts val="0"/>
              </a:spcBef>
            </a:pPr>
            <a:r>
              <a:t>the improvisor knows</a:t>
            </a:r>
          </a:p>
          <a:p>
            <a:pPr marL="635000" indent="-635000">
              <a:buSzPct val="125000"/>
              <a:buChar char="•"/>
            </a:pPr>
            <a:r>
              <a:t>INNOVATION is a creative solution pathway toward a known outcome goal</a:t>
            </a:r>
          </a:p>
        </p:txBody>
      </p:sp>
      <p:sp>
        <p:nvSpPr>
          <p:cNvPr id="269" name="Rectangle"/>
          <p:cNvSpPr/>
          <p:nvPr/>
        </p:nvSpPr>
        <p:spPr>
          <a:xfrm>
            <a:off x="493543" y="5215704"/>
            <a:ext cx="23441967" cy="3408667"/>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269"/>
                                        </p:tgtEl>
                                      </p:cBhvr>
                                    </p:animEffect>
                                    <p:set>
                                      <p:cBhvr>
                                        <p:cTn id="7" fill="hold">
                                          <p:stCondLst>
                                            <p:cond delay="999"/>
                                          </p:stCondLst>
                                        </p:cTn>
                                        <p:tgtEl>
                                          <p:spTgt spid="2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F4E7BD7C-9720-C8FC-5E9E-3443F9FC484F}"/>
              </a:ext>
            </a:extLst>
          </p:cNvPr>
          <p:cNvPicPr>
            <a:picLocks noChangeAspect="1"/>
          </p:cNvPicPr>
          <p:nvPr/>
        </p:nvPicPr>
        <p:blipFill>
          <a:blip r:embed="rId2"/>
          <a:stretch>
            <a:fillRect/>
          </a:stretch>
        </p:blipFill>
        <p:spPr>
          <a:xfrm>
            <a:off x="252872" y="142240"/>
            <a:ext cx="24115273" cy="13564842"/>
          </a:xfrm>
          <a:prstGeom prst="rect">
            <a:avLst/>
          </a:prstGeom>
          <a:ln w="12700">
            <a:miter lim="400000"/>
          </a:ln>
        </p:spPr>
      </p:pic>
      <p:sp>
        <p:nvSpPr>
          <p:cNvPr id="271" name="Improvisation looks like this:"/>
          <p:cNvSpPr txBox="1">
            <a:spLocks noGrp="1"/>
          </p:cNvSpPr>
          <p:nvPr>
            <p:ph type="title"/>
          </p:nvPr>
        </p:nvSpPr>
        <p:spPr>
          <a:xfrm>
            <a:off x="1561218" y="2356649"/>
            <a:ext cx="10768462" cy="5377532"/>
          </a:xfrm>
          <a:prstGeom prst="rect">
            <a:avLst/>
          </a:prstGeom>
        </p:spPr>
        <p:txBody>
          <a:bodyPr/>
          <a:lstStyle>
            <a:lvl1pPr algn="r"/>
          </a:lstStyle>
          <a:p>
            <a:r>
              <a:t>Improvisation looks like this:  </a:t>
            </a:r>
          </a:p>
        </p:txBody>
      </p:sp>
      <p:pic>
        <p:nvPicPr>
          <p:cNvPr id="272" name="IMG_3421.heic" descr="IMG_3421.heic"/>
          <p:cNvPicPr>
            <a:picLocks noChangeAspect="1"/>
          </p:cNvPicPr>
          <p:nvPr/>
        </p:nvPicPr>
        <p:blipFill>
          <a:blip r:embed="rId3"/>
          <a:srcRect l="4087" t="6560" r="11016" b="4717"/>
          <a:stretch>
            <a:fillRect/>
          </a:stretch>
        </p:blipFill>
        <p:spPr>
          <a:xfrm>
            <a:off x="12586256" y="1557455"/>
            <a:ext cx="11093160" cy="8694764"/>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936D709F-368A-A443-924D-11CB27655395}"/>
              </a:ext>
            </a:extLst>
          </p:cNvPr>
          <p:cNvPicPr>
            <a:picLocks noChangeAspect="1"/>
          </p:cNvPicPr>
          <p:nvPr/>
        </p:nvPicPr>
        <p:blipFill>
          <a:blip r:embed="rId4"/>
          <a:stretch>
            <a:fillRect/>
          </a:stretch>
        </p:blipFill>
        <p:spPr>
          <a:xfrm>
            <a:off x="252872" y="142240"/>
            <a:ext cx="24115273" cy="13564842"/>
          </a:xfrm>
          <a:prstGeom prst="rect">
            <a:avLst/>
          </a:prstGeom>
          <a:ln w="12700">
            <a:miter lim="400000"/>
          </a:ln>
        </p:spPr>
      </p:pic>
      <p:sp>
        <p:nvSpPr>
          <p:cNvPr id="274" name="Improvisation sounds like this:"/>
          <p:cNvSpPr txBox="1">
            <a:spLocks noGrp="1"/>
          </p:cNvSpPr>
          <p:nvPr>
            <p:ph type="title"/>
          </p:nvPr>
        </p:nvSpPr>
        <p:spPr>
          <a:xfrm>
            <a:off x="1549551" y="2368316"/>
            <a:ext cx="10768462" cy="5377532"/>
          </a:xfrm>
          <a:prstGeom prst="rect">
            <a:avLst/>
          </a:prstGeom>
        </p:spPr>
        <p:txBody>
          <a:bodyPr/>
          <a:lstStyle>
            <a:lvl1pPr algn="r"/>
          </a:lstStyle>
          <a:p>
            <a:r>
              <a:t>Improvisation sounds like this:  </a:t>
            </a:r>
          </a:p>
        </p:txBody>
      </p:sp>
      <p:sp>
        <p:nvSpPr>
          <p:cNvPr id="275" name="Phone"/>
          <p:cNvSpPr/>
          <p:nvPr/>
        </p:nvSpPr>
        <p:spPr>
          <a:xfrm>
            <a:off x="14854713" y="3934228"/>
            <a:ext cx="4225776" cy="4225995"/>
          </a:xfrm>
          <a:custGeom>
            <a:avLst/>
            <a:gdLst/>
            <a:ahLst/>
            <a:cxnLst>
              <a:cxn ang="0">
                <a:pos x="wd2" y="hd2"/>
              </a:cxn>
              <a:cxn ang="5400000">
                <a:pos x="wd2" y="hd2"/>
              </a:cxn>
              <a:cxn ang="10800000">
                <a:pos x="wd2" y="hd2"/>
              </a:cxn>
              <a:cxn ang="16200000">
                <a:pos x="wd2" y="hd2"/>
              </a:cxn>
            </a:cxnLst>
            <a:rect l="0" t="0" r="r" b="b"/>
            <a:pathLst>
              <a:path w="21279" h="21372" extrusionOk="0">
                <a:moveTo>
                  <a:pt x="4456" y="0"/>
                </a:moveTo>
                <a:cubicBezTo>
                  <a:pt x="4319" y="3"/>
                  <a:pt x="4182" y="47"/>
                  <a:pt x="4065" y="134"/>
                </a:cubicBezTo>
                <a:lnTo>
                  <a:pt x="2615" y="1212"/>
                </a:lnTo>
                <a:lnTo>
                  <a:pt x="6378" y="6378"/>
                </a:lnTo>
                <a:lnTo>
                  <a:pt x="7829" y="5299"/>
                </a:lnTo>
                <a:cubicBezTo>
                  <a:pt x="8140" y="5067"/>
                  <a:pt x="8206" y="4624"/>
                  <a:pt x="7975" y="4311"/>
                </a:cubicBezTo>
                <a:lnTo>
                  <a:pt x="5072" y="311"/>
                </a:lnTo>
                <a:cubicBezTo>
                  <a:pt x="4920" y="104"/>
                  <a:pt x="4686" y="-4"/>
                  <a:pt x="4456" y="0"/>
                </a:cubicBezTo>
                <a:close/>
                <a:moveTo>
                  <a:pt x="2209" y="1514"/>
                </a:moveTo>
                <a:cubicBezTo>
                  <a:pt x="2209" y="1514"/>
                  <a:pt x="-223" y="3454"/>
                  <a:pt x="16" y="7120"/>
                </a:cubicBezTo>
                <a:cubicBezTo>
                  <a:pt x="16" y="7120"/>
                  <a:pt x="1473" y="11065"/>
                  <a:pt x="5867" y="15478"/>
                </a:cubicBezTo>
                <a:cubicBezTo>
                  <a:pt x="10261" y="19891"/>
                  <a:pt x="14189" y="21356"/>
                  <a:pt x="14189" y="21356"/>
                </a:cubicBezTo>
                <a:cubicBezTo>
                  <a:pt x="17838" y="21596"/>
                  <a:pt x="19772" y="19154"/>
                  <a:pt x="19772" y="19154"/>
                </a:cubicBezTo>
                <a:lnTo>
                  <a:pt x="14628" y="15374"/>
                </a:lnTo>
                <a:cubicBezTo>
                  <a:pt x="13735" y="16397"/>
                  <a:pt x="12393" y="16575"/>
                  <a:pt x="11402" y="15580"/>
                </a:cubicBezTo>
                <a:lnTo>
                  <a:pt x="5767" y="9920"/>
                </a:lnTo>
                <a:cubicBezTo>
                  <a:pt x="4776" y="8925"/>
                  <a:pt x="4954" y="7577"/>
                  <a:pt x="5972" y="6680"/>
                </a:cubicBezTo>
                <a:lnTo>
                  <a:pt x="2209" y="1514"/>
                </a:lnTo>
                <a:close/>
                <a:moveTo>
                  <a:pt x="16463" y="13230"/>
                </a:moveTo>
                <a:cubicBezTo>
                  <a:pt x="16285" y="13257"/>
                  <a:pt x="16117" y="13351"/>
                  <a:pt x="16002" y="13508"/>
                </a:cubicBezTo>
                <a:lnTo>
                  <a:pt x="14929" y="14965"/>
                </a:lnTo>
                <a:lnTo>
                  <a:pt x="20071" y="18746"/>
                </a:lnTo>
                <a:lnTo>
                  <a:pt x="21146" y="17289"/>
                </a:lnTo>
                <a:cubicBezTo>
                  <a:pt x="21377" y="16976"/>
                  <a:pt x="21297" y="16523"/>
                  <a:pt x="20968" y="16278"/>
                </a:cubicBezTo>
                <a:lnTo>
                  <a:pt x="16985" y="13361"/>
                </a:lnTo>
                <a:cubicBezTo>
                  <a:pt x="16829" y="13245"/>
                  <a:pt x="16641" y="13204"/>
                  <a:pt x="16463" y="13230"/>
                </a:cubicBez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276" name="Improv on telephone.m4a" descr="Improv on telephon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8715121" y="610625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6" fill="hold"/>
                                        <p:tgtEl>
                                          <p:spTgt spid="2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7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52B1883C-C270-DE21-DC63-358DF4D4626D}"/>
              </a:ext>
            </a:extLst>
          </p:cNvPr>
          <p:cNvPicPr>
            <a:picLocks noChangeAspect="1"/>
          </p:cNvPicPr>
          <p:nvPr/>
        </p:nvPicPr>
        <p:blipFill>
          <a:blip r:embed="rId2"/>
          <a:stretch>
            <a:fillRect/>
          </a:stretch>
        </p:blipFill>
        <p:spPr>
          <a:xfrm>
            <a:off x="1" y="0"/>
            <a:ext cx="24368144" cy="13707082"/>
          </a:xfrm>
          <a:prstGeom prst="rect">
            <a:avLst/>
          </a:prstGeom>
          <a:ln w="12700">
            <a:miter lim="400000"/>
          </a:ln>
        </p:spPr>
      </p:pic>
      <p:sp>
        <p:nvSpPr>
          <p:cNvPr id="278" name="Improvisation reads like this:"/>
          <p:cNvSpPr txBox="1"/>
          <p:nvPr/>
        </p:nvSpPr>
        <p:spPr>
          <a:xfrm>
            <a:off x="4519408" y="1693057"/>
            <a:ext cx="14294257" cy="2686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r">
              <a:spcBef>
                <a:spcPts val="0"/>
              </a:spcBef>
              <a:defRPr sz="8400">
                <a:latin typeface="+mn-lt"/>
                <a:ea typeface="+mn-ea"/>
                <a:cs typeface="+mn-cs"/>
                <a:sym typeface="Helvetica Neue Medium"/>
              </a:defRPr>
            </a:lvl1pPr>
          </a:lstStyle>
          <a:p>
            <a:r>
              <a:t>Improvisation reads like this:  </a:t>
            </a:r>
          </a:p>
        </p:txBody>
      </p:sp>
      <p:pic>
        <p:nvPicPr>
          <p:cNvPr id="279" name="Screenshot 2025-06-30 at 3.59.32 PM.png" descr="Screenshot 2025-06-30 at 3.59.32 PM.png"/>
          <p:cNvPicPr>
            <a:picLocks/>
          </p:cNvPicPr>
          <p:nvPr/>
        </p:nvPicPr>
        <p:blipFill>
          <a:blip r:embed="rId3"/>
          <a:stretch>
            <a:fillRect/>
          </a:stretch>
        </p:blipFill>
        <p:spPr>
          <a:xfrm>
            <a:off x="1139122" y="4593968"/>
            <a:ext cx="22105756" cy="5013109"/>
          </a:xfrm>
          <a:prstGeom prst="rect">
            <a:avLst/>
          </a:prstGeom>
          <a:effectLst>
            <a:outerShdw blurRad="254000" dist="127000" dir="5400000" rotWithShape="0">
              <a:srgbClr val="000000">
                <a:alpha val="7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B1F37A5B-BBCD-2F67-23E7-546FBE72261E}"/>
              </a:ext>
            </a:extLst>
          </p:cNvPr>
          <p:cNvPicPr>
            <a:picLocks noChangeAspect="1"/>
          </p:cNvPicPr>
          <p:nvPr/>
        </p:nvPicPr>
        <p:blipFill>
          <a:blip r:embed="rId2"/>
          <a:stretch>
            <a:fillRect/>
          </a:stretch>
        </p:blipFill>
        <p:spPr>
          <a:xfrm>
            <a:off x="1" y="0"/>
            <a:ext cx="24368144" cy="13707082"/>
          </a:xfrm>
          <a:prstGeom prst="rect">
            <a:avLst/>
          </a:prstGeom>
          <a:ln w="12700">
            <a:miter lim="400000"/>
          </a:ln>
        </p:spPr>
      </p:pic>
      <p:sp>
        <p:nvSpPr>
          <p:cNvPr id="281" name="Improvisation feels…"/>
          <p:cNvSpPr txBox="1"/>
          <p:nvPr/>
        </p:nvSpPr>
        <p:spPr>
          <a:xfrm>
            <a:off x="1467882" y="2694991"/>
            <a:ext cx="10768462" cy="537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gn="r">
              <a:spcBef>
                <a:spcPts val="0"/>
              </a:spcBef>
              <a:defRPr sz="8400">
                <a:latin typeface="+mn-lt"/>
                <a:ea typeface="+mn-ea"/>
                <a:cs typeface="+mn-cs"/>
                <a:sym typeface="Helvetica Neue Medium"/>
              </a:defRPr>
            </a:pPr>
            <a:r>
              <a:t>Improvisation </a:t>
            </a:r>
            <a:r>
              <a:rPr b="1" i="1">
                <a:solidFill>
                  <a:schemeClr val="accent5">
                    <a:hueOff val="-82419"/>
                    <a:satOff val="-9513"/>
                    <a:lumOff val="-16343"/>
                  </a:schemeClr>
                </a:solidFill>
                <a:latin typeface="Helvetica Neue"/>
                <a:ea typeface="Helvetica Neue"/>
                <a:cs typeface="Helvetica Neue"/>
                <a:sym typeface="Helvetica Neue"/>
              </a:rPr>
              <a:t>feels</a:t>
            </a:r>
            <a:r>
              <a:t> </a:t>
            </a:r>
          </a:p>
          <a:p>
            <a:pPr algn="r">
              <a:spcBef>
                <a:spcPts val="0"/>
              </a:spcBef>
              <a:defRPr sz="8400">
                <a:latin typeface="+mn-lt"/>
                <a:ea typeface="+mn-ea"/>
                <a:cs typeface="+mn-cs"/>
                <a:sym typeface="Helvetica Neue Medium"/>
              </a:defRPr>
            </a:pPr>
            <a:r>
              <a:t>like this:  </a:t>
            </a:r>
          </a:p>
        </p:txBody>
      </p:sp>
      <p:pic>
        <p:nvPicPr>
          <p:cNvPr id="282" name="Image" descr="Image"/>
          <p:cNvPicPr>
            <a:picLocks noChangeAspect="1"/>
          </p:cNvPicPr>
          <p:nvPr/>
        </p:nvPicPr>
        <p:blipFill>
          <a:blip r:embed="rId3"/>
          <a:stretch>
            <a:fillRect/>
          </a:stretch>
        </p:blipFill>
        <p:spPr>
          <a:xfrm>
            <a:off x="13174558" y="3691872"/>
            <a:ext cx="9515685" cy="633225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G_2789.heic" descr="IMG_2789.heic"/>
          <p:cNvPicPr>
            <a:picLocks noGrp="1"/>
          </p:cNvPicPr>
          <p:nvPr>
            <p:ph type="pic" idx="23"/>
          </p:nvPr>
        </p:nvPicPr>
        <p:blipFill>
          <a:blip r:embed="rId2"/>
          <a:stretch>
            <a:fillRect/>
          </a:stretch>
        </p:blipFill>
        <p:spPr>
          <a:xfrm>
            <a:off x="1079500" y="971550"/>
            <a:ext cx="14427200" cy="11798300"/>
          </a:xfrm>
          <a:prstGeom prst="rect">
            <a:avLst/>
          </a:prstGeom>
          <a:ln w="9525">
            <a:round/>
          </a:ln>
        </p:spPr>
      </p:pic>
      <p:sp>
        <p:nvSpPr>
          <p:cNvPr id="285" name="Why do you need SOPs?"/>
          <p:cNvSpPr txBox="1"/>
          <p:nvPr/>
        </p:nvSpPr>
        <p:spPr>
          <a:xfrm>
            <a:off x="5983766" y="1230357"/>
            <a:ext cx="13589244" cy="1366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8400" b="1"/>
            </a:pPr>
            <a:r>
              <a:rPr>
                <a:solidFill>
                  <a:srgbClr val="FFFFFF"/>
                </a:solidFill>
              </a:rPr>
              <a:t>Why do you need</a:t>
            </a:r>
            <a:r>
              <a:t> SOPs?</a:t>
            </a:r>
          </a:p>
        </p:txBody>
      </p:sp>
      <p:grpSp>
        <p:nvGrpSpPr>
          <p:cNvPr id="288" name="Image"/>
          <p:cNvGrpSpPr/>
          <p:nvPr/>
        </p:nvGrpSpPr>
        <p:grpSpPr>
          <a:xfrm>
            <a:off x="11874989" y="8533731"/>
            <a:ext cx="7112001" cy="4902201"/>
            <a:chOff x="0" y="0"/>
            <a:chExt cx="7112000" cy="4902200"/>
          </a:xfrm>
        </p:grpSpPr>
        <p:pic>
          <p:nvPicPr>
            <p:cNvPr id="287" name="Image" descr="Image"/>
            <p:cNvPicPr>
              <a:picLocks noChangeAspect="1"/>
            </p:cNvPicPr>
            <p:nvPr/>
          </p:nvPicPr>
          <p:blipFill>
            <a:blip r:embed="rId3"/>
            <a:stretch>
              <a:fillRect/>
            </a:stretch>
          </p:blipFill>
          <p:spPr>
            <a:xfrm>
              <a:off x="127000" y="88900"/>
              <a:ext cx="6858000" cy="4572000"/>
            </a:xfrm>
            <a:prstGeom prst="rect">
              <a:avLst/>
            </a:prstGeom>
            <a:ln>
              <a:noFill/>
            </a:ln>
            <a:effectLst/>
          </p:spPr>
        </p:pic>
        <p:pic>
          <p:nvPicPr>
            <p:cNvPr id="286" name="Image" descr="Image"/>
            <p:cNvPicPr>
              <a:picLocks/>
            </p:cNvPicPr>
            <p:nvPr/>
          </p:nvPicPr>
          <p:blipFill>
            <a:blip r:embed="rId4"/>
            <a:stretch>
              <a:fillRect/>
            </a:stretch>
          </p:blipFill>
          <p:spPr>
            <a:xfrm>
              <a:off x="0" y="0"/>
              <a:ext cx="7112000" cy="4902200"/>
            </a:xfrm>
            <a:prstGeom prst="rect">
              <a:avLst/>
            </a:prstGeom>
            <a:effectLst/>
          </p:spPr>
        </p:pic>
      </p:grpSp>
      <p:grpSp>
        <p:nvGrpSpPr>
          <p:cNvPr id="291" name="Image.jpeg"/>
          <p:cNvGrpSpPr/>
          <p:nvPr/>
        </p:nvGrpSpPr>
        <p:grpSpPr>
          <a:xfrm>
            <a:off x="485824" y="9163895"/>
            <a:ext cx="6055735" cy="4198024"/>
            <a:chOff x="0" y="0"/>
            <a:chExt cx="6055734" cy="4198023"/>
          </a:xfrm>
        </p:grpSpPr>
        <p:pic>
          <p:nvPicPr>
            <p:cNvPr id="290" name="Image.jpeg" descr="Image.jpeg"/>
            <p:cNvPicPr>
              <a:picLocks noChangeAspect="1"/>
            </p:cNvPicPr>
            <p:nvPr/>
          </p:nvPicPr>
          <p:blipFill>
            <a:blip r:embed="rId5"/>
            <a:srcRect b="1960"/>
            <a:stretch>
              <a:fillRect/>
            </a:stretch>
          </p:blipFill>
          <p:spPr>
            <a:xfrm>
              <a:off x="127000" y="88900"/>
              <a:ext cx="5801735" cy="3867824"/>
            </a:xfrm>
            <a:prstGeom prst="rect">
              <a:avLst/>
            </a:prstGeom>
            <a:ln>
              <a:noFill/>
            </a:ln>
            <a:effectLst/>
          </p:spPr>
        </p:pic>
        <p:pic>
          <p:nvPicPr>
            <p:cNvPr id="289" name="Image.jpeg" descr="Image.jpeg"/>
            <p:cNvPicPr>
              <a:picLocks/>
            </p:cNvPicPr>
            <p:nvPr/>
          </p:nvPicPr>
          <p:blipFill>
            <a:blip r:embed="rId6"/>
            <a:stretch>
              <a:fillRect/>
            </a:stretch>
          </p:blipFill>
          <p:spPr>
            <a:xfrm>
              <a:off x="0" y="0"/>
              <a:ext cx="6055735" cy="4198024"/>
            </a:xfrm>
            <a:prstGeom prst="rect">
              <a:avLst/>
            </a:prstGeom>
            <a:effectLst/>
          </p:spPr>
        </p:pic>
      </p:grpSp>
      <p:sp>
        <p:nvSpPr>
          <p:cNvPr id="292" name="Quote Bubble"/>
          <p:cNvSpPr/>
          <p:nvPr/>
        </p:nvSpPr>
        <p:spPr>
          <a:xfrm>
            <a:off x="641866" y="6358724"/>
            <a:ext cx="2846548" cy="2278102"/>
          </a:xfrm>
          <a:prstGeom prst="wedgeEllipseCallout">
            <a:avLst>
              <a:gd name="adj1" fmla="val 63535"/>
              <a:gd name="adj2" fmla="val 100640"/>
            </a:avLst>
          </a:prstGeom>
          <a:solidFill>
            <a:srgbClr val="FFFFFF"/>
          </a:solidFill>
          <a:ln w="63500">
            <a:solidFill>
              <a:schemeClr val="accent4">
                <a:hueOff val="-461056"/>
                <a:satOff val="4338"/>
                <a:lumOff val="-10225"/>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nvGrpSpPr>
          <p:cNvPr id="295" name="Image"/>
          <p:cNvGrpSpPr/>
          <p:nvPr/>
        </p:nvGrpSpPr>
        <p:grpSpPr>
          <a:xfrm>
            <a:off x="293663" y="432311"/>
            <a:ext cx="5973378" cy="4528224"/>
            <a:chOff x="0" y="0"/>
            <a:chExt cx="5973376" cy="4528223"/>
          </a:xfrm>
        </p:grpSpPr>
        <p:pic>
          <p:nvPicPr>
            <p:cNvPr id="294" name="Image" descr="Image"/>
            <p:cNvPicPr>
              <a:picLocks noChangeAspect="1"/>
            </p:cNvPicPr>
            <p:nvPr/>
          </p:nvPicPr>
          <p:blipFill>
            <a:blip r:embed="rId7"/>
            <a:stretch>
              <a:fillRect/>
            </a:stretch>
          </p:blipFill>
          <p:spPr>
            <a:xfrm>
              <a:off x="127000" y="88900"/>
              <a:ext cx="5719377" cy="4198024"/>
            </a:xfrm>
            <a:prstGeom prst="rect">
              <a:avLst/>
            </a:prstGeom>
            <a:ln>
              <a:noFill/>
            </a:ln>
            <a:effectLst/>
          </p:spPr>
        </p:pic>
        <p:pic>
          <p:nvPicPr>
            <p:cNvPr id="293" name="Image" descr="Image"/>
            <p:cNvPicPr>
              <a:picLocks/>
            </p:cNvPicPr>
            <p:nvPr/>
          </p:nvPicPr>
          <p:blipFill>
            <a:blip r:embed="rId8"/>
            <a:stretch>
              <a:fillRect/>
            </a:stretch>
          </p:blipFill>
          <p:spPr>
            <a:xfrm>
              <a:off x="0" y="0"/>
              <a:ext cx="5973377" cy="4528224"/>
            </a:xfrm>
            <a:prstGeom prst="rect">
              <a:avLst/>
            </a:prstGeom>
            <a:effectLst/>
          </p:spPr>
        </p:pic>
      </p:grpSp>
      <p:grpSp>
        <p:nvGrpSpPr>
          <p:cNvPr id="298" name="Image"/>
          <p:cNvGrpSpPr/>
          <p:nvPr/>
        </p:nvGrpSpPr>
        <p:grpSpPr>
          <a:xfrm>
            <a:off x="16545349" y="2467719"/>
            <a:ext cx="7450253" cy="7526452"/>
            <a:chOff x="0" y="0"/>
            <a:chExt cx="7450251" cy="7526451"/>
          </a:xfrm>
        </p:grpSpPr>
        <p:pic>
          <p:nvPicPr>
            <p:cNvPr id="297" name="Image" descr="Image"/>
            <p:cNvPicPr>
              <a:picLocks noChangeAspect="1"/>
            </p:cNvPicPr>
            <p:nvPr/>
          </p:nvPicPr>
          <p:blipFill>
            <a:blip r:embed="rId9"/>
            <a:stretch>
              <a:fillRect/>
            </a:stretch>
          </p:blipFill>
          <p:spPr>
            <a:xfrm>
              <a:off x="127000" y="88900"/>
              <a:ext cx="7196252" cy="7196252"/>
            </a:xfrm>
            <a:prstGeom prst="rect">
              <a:avLst/>
            </a:prstGeom>
            <a:ln>
              <a:noFill/>
            </a:ln>
            <a:effectLst/>
          </p:spPr>
        </p:pic>
        <p:pic>
          <p:nvPicPr>
            <p:cNvPr id="296" name="Image" descr="Image"/>
            <p:cNvPicPr>
              <a:picLocks/>
            </p:cNvPicPr>
            <p:nvPr/>
          </p:nvPicPr>
          <p:blipFill>
            <a:blip r:embed="rId10"/>
            <a:stretch>
              <a:fillRect/>
            </a:stretch>
          </p:blipFill>
          <p:spPr>
            <a:xfrm>
              <a:off x="0" y="0"/>
              <a:ext cx="7450252" cy="7526452"/>
            </a:xfrm>
            <a:prstGeom prst="rect">
              <a:avLst/>
            </a:prstGeom>
            <a:effectLst/>
          </p:spPr>
        </p:pic>
      </p:grpSp>
      <p:sp>
        <p:nvSpPr>
          <p:cNvPr id="299" name="Quote Bubble"/>
          <p:cNvSpPr/>
          <p:nvPr/>
        </p:nvSpPr>
        <p:spPr>
          <a:xfrm>
            <a:off x="13489891" y="2666118"/>
            <a:ext cx="3532302" cy="3538774"/>
          </a:xfrm>
          <a:prstGeom prst="wedgeEllipseCallout">
            <a:avLst>
              <a:gd name="adj1" fmla="val -49385"/>
              <a:gd name="adj2" fmla="val 59828"/>
            </a:avLst>
          </a:prstGeom>
          <a:solidFill>
            <a:srgbClr val="FFFFFF"/>
          </a:solidFill>
          <a:ln w="63500">
            <a:solidFill>
              <a:schemeClr val="accent1">
                <a:lumOff val="-13575"/>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00" name="Quote Bubble"/>
          <p:cNvSpPr/>
          <p:nvPr/>
        </p:nvSpPr>
        <p:spPr>
          <a:xfrm>
            <a:off x="18003677" y="8130411"/>
            <a:ext cx="2846548" cy="2278102"/>
          </a:xfrm>
          <a:prstGeom prst="wedgeEllipseCallout">
            <a:avLst>
              <a:gd name="adj1" fmla="val -63672"/>
              <a:gd name="adj2" fmla="val 89421"/>
            </a:avLst>
          </a:prstGeom>
          <a:solidFill>
            <a:srgbClr val="FFFFFF"/>
          </a:solidFill>
          <a:ln w="63500">
            <a:solidFill>
              <a:schemeClr val="accent3">
                <a:hueOff val="914337"/>
                <a:satOff val="31515"/>
                <a:lumOff val="-3079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01" name="Quote Bubble"/>
          <p:cNvSpPr/>
          <p:nvPr/>
        </p:nvSpPr>
        <p:spPr>
          <a:xfrm>
            <a:off x="489183" y="4865270"/>
            <a:ext cx="3532302" cy="1980959"/>
          </a:xfrm>
          <a:prstGeom prst="wedgeEllipseCallout">
            <a:avLst>
              <a:gd name="adj1" fmla="val 42909"/>
              <a:gd name="adj2" fmla="val -86471"/>
            </a:avLst>
          </a:prstGeom>
          <a:solidFill>
            <a:srgbClr val="FFFFFF"/>
          </a:solidFill>
          <a:ln w="63500">
            <a:solidFill>
              <a:schemeClr val="accent5">
                <a:lumOff val="-29866"/>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02" name="Quote Bubble"/>
          <p:cNvSpPr/>
          <p:nvPr/>
        </p:nvSpPr>
        <p:spPr>
          <a:xfrm>
            <a:off x="19860775" y="1050919"/>
            <a:ext cx="3972021" cy="1962809"/>
          </a:xfrm>
          <a:prstGeom prst="wedgeEllipseCallout">
            <a:avLst>
              <a:gd name="adj1" fmla="val -20600"/>
              <a:gd name="adj2" fmla="val 107431"/>
            </a:avLst>
          </a:prstGeom>
          <a:solidFill>
            <a:srgbClr val="FFFFFF"/>
          </a:solidFill>
          <a:ln w="63500">
            <a:solidFill>
              <a:srgbClr val="0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6" name="staff changes.jpeg"/>
          <p:cNvGrpSpPr/>
          <p:nvPr/>
        </p:nvGrpSpPr>
        <p:grpSpPr>
          <a:xfrm>
            <a:off x="1008818" y="1322982"/>
            <a:ext cx="9181577" cy="6281918"/>
            <a:chOff x="0" y="0"/>
            <a:chExt cx="9181576" cy="6281917"/>
          </a:xfrm>
        </p:grpSpPr>
        <p:pic>
          <p:nvPicPr>
            <p:cNvPr id="305" name="staff changes.jpeg" descr="staff changes.jpeg"/>
            <p:cNvPicPr>
              <a:picLocks noChangeAspect="1"/>
            </p:cNvPicPr>
            <p:nvPr/>
          </p:nvPicPr>
          <p:blipFill>
            <a:blip r:embed="rId2"/>
            <a:srcRect l="30507" r="8496"/>
            <a:stretch>
              <a:fillRect/>
            </a:stretch>
          </p:blipFill>
          <p:spPr>
            <a:xfrm>
              <a:off x="127000" y="88900"/>
              <a:ext cx="8927577" cy="5951718"/>
            </a:xfrm>
            <a:prstGeom prst="rect">
              <a:avLst/>
            </a:prstGeom>
            <a:ln>
              <a:noFill/>
            </a:ln>
            <a:effectLst/>
          </p:spPr>
        </p:pic>
        <p:pic>
          <p:nvPicPr>
            <p:cNvPr id="304" name="staff changes.jpeg" descr="staff changes.jpeg"/>
            <p:cNvPicPr>
              <a:picLocks/>
            </p:cNvPicPr>
            <p:nvPr/>
          </p:nvPicPr>
          <p:blipFill>
            <a:blip r:embed="rId3"/>
            <a:stretch>
              <a:fillRect/>
            </a:stretch>
          </p:blipFill>
          <p:spPr>
            <a:xfrm>
              <a:off x="0" y="0"/>
              <a:ext cx="9181577" cy="6281918"/>
            </a:xfrm>
            <a:prstGeom prst="rect">
              <a:avLst/>
            </a:prstGeom>
            <a:effectLst/>
          </p:spPr>
        </p:pic>
      </p:grpSp>
      <p:sp>
        <p:nvSpPr>
          <p:cNvPr id="307" name="Quote Bubble"/>
          <p:cNvSpPr/>
          <p:nvPr/>
        </p:nvSpPr>
        <p:spPr>
          <a:xfrm>
            <a:off x="10129139" y="1888199"/>
            <a:ext cx="3919957" cy="2767394"/>
          </a:xfrm>
          <a:prstGeom prst="wedgeEllipseCallout">
            <a:avLst>
              <a:gd name="adj1" fmla="val -68896"/>
              <a:gd name="adj2" fmla="val 62442"/>
            </a:avLst>
          </a:prstGeom>
          <a:ln w="63500">
            <a:solidFill>
              <a:schemeClr val="accent6">
                <a:satOff val="-15798"/>
                <a:lumOff val="-17517"/>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308" name="IMG_2294.heic" descr="IMG_2294.heic"/>
          <p:cNvPicPr>
            <a:picLocks noGrp="1"/>
          </p:cNvPicPr>
          <p:nvPr>
            <p:ph type="pic" idx="23"/>
          </p:nvPr>
        </p:nvPicPr>
        <p:blipFill>
          <a:blip r:embed="rId4"/>
          <a:stretch>
            <a:fillRect/>
          </a:stretch>
        </p:blipFill>
        <p:spPr>
          <a:xfrm>
            <a:off x="9223982" y="5134255"/>
            <a:ext cx="10248566" cy="8417201"/>
          </a:xfrm>
          <a:prstGeom prst="rect">
            <a:avLst/>
          </a:prstGeom>
          <a:ln w="9525">
            <a:round/>
          </a:ln>
        </p:spPr>
      </p:pic>
      <p:sp>
        <p:nvSpPr>
          <p:cNvPr id="309" name="Why do your Employees need SOPs?"/>
          <p:cNvSpPr txBox="1"/>
          <p:nvPr/>
        </p:nvSpPr>
        <p:spPr>
          <a:xfrm>
            <a:off x="2141053" y="1344627"/>
            <a:ext cx="21683090" cy="136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8400" b="1"/>
            </a:pPr>
            <a:r>
              <a:rPr>
                <a:solidFill>
                  <a:schemeClr val="accent4">
                    <a:hueOff val="-1081314"/>
                    <a:satOff val="4338"/>
                    <a:lumOff val="-8931"/>
                  </a:schemeClr>
                </a:solidFill>
              </a:rPr>
              <a:t>Why do your Employees need</a:t>
            </a:r>
            <a:r>
              <a:rPr>
                <a:solidFill>
                  <a:srgbClr val="FFFFFF"/>
                </a:solidFill>
              </a:rPr>
              <a:t> </a:t>
            </a:r>
            <a:r>
              <a:t>SOPs?</a:t>
            </a:r>
          </a:p>
        </p:txBody>
      </p:sp>
      <p:grpSp>
        <p:nvGrpSpPr>
          <p:cNvPr id="312" name="123_1.jpeg"/>
          <p:cNvGrpSpPr/>
          <p:nvPr/>
        </p:nvGrpSpPr>
        <p:grpSpPr>
          <a:xfrm>
            <a:off x="2544426" y="6316032"/>
            <a:ext cx="7680781" cy="5281387"/>
            <a:chOff x="0" y="0"/>
            <a:chExt cx="7680779" cy="5281386"/>
          </a:xfrm>
        </p:grpSpPr>
        <p:pic>
          <p:nvPicPr>
            <p:cNvPr id="311" name="123_1.jpeg" descr="123_1.jpeg"/>
            <p:cNvPicPr>
              <a:picLocks noChangeAspect="1"/>
            </p:cNvPicPr>
            <p:nvPr/>
          </p:nvPicPr>
          <p:blipFill>
            <a:blip r:embed="rId5"/>
            <a:srcRect t="13145" b="13145"/>
            <a:stretch>
              <a:fillRect/>
            </a:stretch>
          </p:blipFill>
          <p:spPr>
            <a:xfrm>
              <a:off x="127000" y="88900"/>
              <a:ext cx="7426780" cy="4951187"/>
            </a:xfrm>
            <a:prstGeom prst="rect">
              <a:avLst/>
            </a:prstGeom>
            <a:ln>
              <a:noFill/>
            </a:ln>
            <a:effectLst/>
          </p:spPr>
        </p:pic>
        <p:pic>
          <p:nvPicPr>
            <p:cNvPr id="310" name="123_1.jpeg" descr="123_1.jpeg"/>
            <p:cNvPicPr>
              <a:picLocks/>
            </p:cNvPicPr>
            <p:nvPr/>
          </p:nvPicPr>
          <p:blipFill>
            <a:blip r:embed="rId6"/>
            <a:stretch>
              <a:fillRect/>
            </a:stretch>
          </p:blipFill>
          <p:spPr>
            <a:xfrm>
              <a:off x="-1" y="0"/>
              <a:ext cx="7680781" cy="5281387"/>
            </a:xfrm>
            <a:prstGeom prst="rect">
              <a:avLst/>
            </a:prstGeom>
            <a:effectLst/>
          </p:spPr>
        </p:pic>
      </p:grpSp>
      <p:sp>
        <p:nvSpPr>
          <p:cNvPr id="313" name="Quote Bubble"/>
          <p:cNvSpPr/>
          <p:nvPr/>
        </p:nvSpPr>
        <p:spPr>
          <a:xfrm>
            <a:off x="295010" y="5526868"/>
            <a:ext cx="2846548" cy="2278102"/>
          </a:xfrm>
          <a:prstGeom prst="wedgeEllipseCallout">
            <a:avLst>
              <a:gd name="adj1" fmla="val 86948"/>
              <a:gd name="adj2" fmla="val 105989"/>
            </a:avLst>
          </a:prstGeom>
          <a:solidFill>
            <a:srgbClr val="FFFFFF"/>
          </a:solidFill>
          <a:ln w="63500">
            <a:solidFill>
              <a:schemeClr val="accent4">
                <a:hueOff val="-1081314"/>
                <a:satOff val="4338"/>
                <a:lumOff val="-8931"/>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nvGrpSpPr>
          <p:cNvPr id="316" name="Image"/>
          <p:cNvGrpSpPr/>
          <p:nvPr/>
        </p:nvGrpSpPr>
        <p:grpSpPr>
          <a:xfrm>
            <a:off x="17988667" y="2592577"/>
            <a:ext cx="5973378" cy="4528224"/>
            <a:chOff x="0" y="0"/>
            <a:chExt cx="5973376" cy="4528223"/>
          </a:xfrm>
        </p:grpSpPr>
        <p:pic>
          <p:nvPicPr>
            <p:cNvPr id="315" name="Image" descr="Image"/>
            <p:cNvPicPr>
              <a:picLocks noChangeAspect="1"/>
            </p:cNvPicPr>
            <p:nvPr/>
          </p:nvPicPr>
          <p:blipFill>
            <a:blip r:embed="rId7"/>
            <a:stretch>
              <a:fillRect/>
            </a:stretch>
          </p:blipFill>
          <p:spPr>
            <a:xfrm>
              <a:off x="127000" y="88900"/>
              <a:ext cx="5719377" cy="4198024"/>
            </a:xfrm>
            <a:prstGeom prst="rect">
              <a:avLst/>
            </a:prstGeom>
            <a:ln>
              <a:noFill/>
            </a:ln>
            <a:effectLst/>
          </p:spPr>
        </p:pic>
        <p:pic>
          <p:nvPicPr>
            <p:cNvPr id="314" name="Image" descr="Image"/>
            <p:cNvPicPr>
              <a:picLocks/>
            </p:cNvPicPr>
            <p:nvPr/>
          </p:nvPicPr>
          <p:blipFill>
            <a:blip r:embed="rId8"/>
            <a:stretch>
              <a:fillRect/>
            </a:stretch>
          </p:blipFill>
          <p:spPr>
            <a:xfrm>
              <a:off x="0" y="0"/>
              <a:ext cx="5973377" cy="4528224"/>
            </a:xfrm>
            <a:prstGeom prst="rect">
              <a:avLst/>
            </a:prstGeom>
            <a:effectLst/>
          </p:spPr>
        </p:pic>
      </p:grpSp>
      <p:sp>
        <p:nvSpPr>
          <p:cNvPr id="317" name="Quote Bubble"/>
          <p:cNvSpPr/>
          <p:nvPr/>
        </p:nvSpPr>
        <p:spPr>
          <a:xfrm>
            <a:off x="13793232" y="2607783"/>
            <a:ext cx="3532302" cy="3538774"/>
          </a:xfrm>
          <a:prstGeom prst="wedgeEllipseCallout">
            <a:avLst>
              <a:gd name="adj1" fmla="val -49385"/>
              <a:gd name="adj2" fmla="val 59828"/>
            </a:avLst>
          </a:prstGeom>
          <a:solidFill>
            <a:srgbClr val="FFFFFF"/>
          </a:solidFill>
          <a:ln w="63500">
            <a:solidFill>
              <a:schemeClr val="accent1">
                <a:lumOff val="-13575"/>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18" name="Quote Bubble"/>
          <p:cNvSpPr/>
          <p:nvPr/>
        </p:nvSpPr>
        <p:spPr>
          <a:xfrm>
            <a:off x="18578242" y="7488728"/>
            <a:ext cx="3960472" cy="2537327"/>
          </a:xfrm>
          <a:prstGeom prst="wedgeEllipseCallout">
            <a:avLst>
              <a:gd name="adj1" fmla="val 4114"/>
              <a:gd name="adj2" fmla="val -94910"/>
            </a:avLst>
          </a:prstGeom>
          <a:solidFill>
            <a:srgbClr val="FFFFFF"/>
          </a:solidFill>
          <a:ln w="63500">
            <a:solidFill>
              <a:schemeClr val="accent5">
                <a:lumOff val="-29866"/>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19" name="INNOVATION"/>
          <p:cNvSpPr txBox="1"/>
          <p:nvPr/>
        </p:nvSpPr>
        <p:spPr>
          <a:xfrm>
            <a:off x="546271" y="11889337"/>
            <a:ext cx="7150990" cy="168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500">
                <a:solidFill>
                  <a:srgbClr val="BB772B"/>
                </a:solidFill>
                <a:latin typeface="Marker Felt"/>
                <a:ea typeface="Marker Felt"/>
                <a:cs typeface="Marker Felt"/>
                <a:sym typeface="Marker Felt"/>
              </a:defRPr>
            </a:lvl1pPr>
          </a:lstStyle>
          <a:p>
            <a:r>
              <a:t>INNOVATION</a:t>
            </a:r>
          </a:p>
        </p:txBody>
      </p:sp>
      <p:sp>
        <p:nvSpPr>
          <p:cNvPr id="320" name="Quote Bubble"/>
          <p:cNvSpPr/>
          <p:nvPr/>
        </p:nvSpPr>
        <p:spPr>
          <a:xfrm>
            <a:off x="7874521" y="9390499"/>
            <a:ext cx="6631782" cy="3459957"/>
          </a:xfrm>
          <a:custGeom>
            <a:avLst/>
            <a:gdLst/>
            <a:ahLst/>
            <a:cxnLst>
              <a:cxn ang="0">
                <a:pos x="wd2" y="hd2"/>
              </a:cxn>
              <a:cxn ang="5400000">
                <a:pos x="wd2" y="hd2"/>
              </a:cxn>
              <a:cxn ang="10800000">
                <a:pos x="wd2" y="hd2"/>
              </a:cxn>
              <a:cxn ang="16200000">
                <a:pos x="wd2" y="hd2"/>
              </a:cxn>
            </a:cxnLst>
            <a:rect l="0" t="0" r="r" b="b"/>
            <a:pathLst>
              <a:path w="21600" h="21600" extrusionOk="0">
                <a:moveTo>
                  <a:pt x="12513" y="0"/>
                </a:moveTo>
                <a:cubicBezTo>
                  <a:pt x="17532" y="0"/>
                  <a:pt x="21600" y="3053"/>
                  <a:pt x="21600" y="6818"/>
                </a:cubicBezTo>
                <a:cubicBezTo>
                  <a:pt x="21600" y="10584"/>
                  <a:pt x="17532" y="13637"/>
                  <a:pt x="12513" y="13637"/>
                </a:cubicBezTo>
                <a:cubicBezTo>
                  <a:pt x="11071" y="13637"/>
                  <a:pt x="9714" y="13379"/>
                  <a:pt x="8503" y="12931"/>
                </a:cubicBezTo>
                <a:lnTo>
                  <a:pt x="0" y="21600"/>
                </a:lnTo>
                <a:lnTo>
                  <a:pt x="6935" y="12195"/>
                </a:lnTo>
                <a:cubicBezTo>
                  <a:pt x="4802" y="10947"/>
                  <a:pt x="3425" y="9005"/>
                  <a:pt x="3425" y="6818"/>
                </a:cubicBezTo>
                <a:cubicBezTo>
                  <a:pt x="3425" y="3053"/>
                  <a:pt x="7494" y="0"/>
                  <a:pt x="12513" y="0"/>
                </a:cubicBezTo>
                <a:close/>
              </a:path>
            </a:pathLst>
          </a:custGeom>
          <a:solidFill>
            <a:srgbClr val="FFFFFF"/>
          </a:solidFill>
          <a:ln w="63500">
            <a:solidFill>
              <a:schemeClr val="accent4">
                <a:hueOff val="-1081314"/>
                <a:satOff val="4338"/>
                <a:lumOff val="-8931"/>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322" name="ChatGPT Image Jul 30, 2025, 12_34_45 PM.png" descr="ChatGPT Image Jul 30, 2025, 12_34_45 PM.png"/>
          <p:cNvPicPr>
            <a:picLocks noChangeAspect="1"/>
          </p:cNvPicPr>
          <p:nvPr/>
        </p:nvPicPr>
        <p:blipFill>
          <a:blip r:embed="rId3"/>
          <a:stretch>
            <a:fillRect/>
          </a:stretch>
        </p:blipFill>
        <p:spPr>
          <a:xfrm>
            <a:off x="12547513" y="-466744"/>
            <a:ext cx="9144001" cy="13716001"/>
          </a:xfrm>
          <a:prstGeom prst="rect">
            <a:avLst/>
          </a:prstGeom>
          <a:ln w="12700">
            <a:miter lim="400000"/>
          </a:ln>
        </p:spPr>
      </p:pic>
      <p:pic>
        <p:nvPicPr>
          <p:cNvPr id="323" name="ChatGPT Image Jul 30, 2025, 12_26_42 PM.png" descr="ChatGPT Image Jul 30, 2025, 12_26_42 PM.png"/>
          <p:cNvPicPr>
            <a:picLocks noChangeAspect="1"/>
          </p:cNvPicPr>
          <p:nvPr/>
        </p:nvPicPr>
        <p:blipFill>
          <a:blip r:embed="rId4"/>
          <a:stretch>
            <a:fillRect/>
          </a:stretch>
        </p:blipFill>
        <p:spPr>
          <a:xfrm>
            <a:off x="2658534" y="-466744"/>
            <a:ext cx="9144001" cy="137160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4" descr="Picture 4"/>
          <p:cNvPicPr>
            <a:picLocks noChangeAspect="1"/>
          </p:cNvPicPr>
          <p:nvPr/>
        </p:nvPicPr>
        <p:blipFill>
          <a:blip r:embed="rId2"/>
          <a:stretch>
            <a:fillRect/>
          </a:stretch>
        </p:blipFill>
        <p:spPr>
          <a:xfrm>
            <a:off x="4692751" y="2639672"/>
            <a:ext cx="19675394" cy="11067410"/>
          </a:xfrm>
          <a:prstGeom prst="rect">
            <a:avLst/>
          </a:prstGeom>
          <a:ln w="12700">
            <a:miter lim="400000"/>
          </a:ln>
        </p:spPr>
      </p:pic>
      <p:sp>
        <p:nvSpPr>
          <p:cNvPr id="189" name="Standardizing your Pathways so Your People Know What to Do"/>
          <p:cNvSpPr txBox="1"/>
          <p:nvPr/>
        </p:nvSpPr>
        <p:spPr>
          <a:xfrm>
            <a:off x="3689756" y="7695260"/>
            <a:ext cx="17308069"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929292"/>
                </a:solidFill>
              </a:defRPr>
            </a:lvl1pPr>
          </a:lstStyle>
          <a:p>
            <a:r>
              <a:t>Standardizing your Pathways so Your People Know What to Do</a:t>
            </a:r>
          </a:p>
        </p:txBody>
      </p:sp>
      <p:sp>
        <p:nvSpPr>
          <p:cNvPr id="190" name="Rectangle"/>
          <p:cNvSpPr/>
          <p:nvPr/>
        </p:nvSpPr>
        <p:spPr>
          <a:xfrm>
            <a:off x="3653380" y="7464476"/>
            <a:ext cx="17564689" cy="12700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191" name="Effective Use of Technology to Manage our WDF Business"/>
          <p:cNvSpPr txBox="1"/>
          <p:nvPr/>
        </p:nvSpPr>
        <p:spPr>
          <a:xfrm>
            <a:off x="4208221" y="4544359"/>
            <a:ext cx="15967559"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Effective Use of Technology to Manage our WDF Business</a:t>
            </a:r>
          </a:p>
        </p:txBody>
      </p:sp>
      <p:sp>
        <p:nvSpPr>
          <p:cNvPr id="192" name="Free Resources for Your Business"/>
          <p:cNvSpPr txBox="1"/>
          <p:nvPr/>
        </p:nvSpPr>
        <p:spPr>
          <a:xfrm>
            <a:off x="7413812" y="2227582"/>
            <a:ext cx="9556376" cy="1796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ctr" defTabSz="2316421">
              <a:lnSpc>
                <a:spcPct val="80000"/>
              </a:lnSpc>
              <a:spcBef>
                <a:spcPts val="0"/>
              </a:spcBef>
              <a:defRPr sz="11000" b="1" spc="-300">
                <a:solidFill>
                  <a:schemeClr val="accent1">
                    <a:lumOff val="-13575"/>
                  </a:schemeClr>
                </a:solidFill>
              </a:defRPr>
            </a:lvl1pPr>
          </a:lstStyle>
          <a:p>
            <a:r>
              <a:t>SOPs for WDF</a:t>
            </a:r>
          </a:p>
        </p:txBody>
      </p:sp>
      <p:sp>
        <p:nvSpPr>
          <p:cNvPr id="193" name="How to create Standard Operating Procedures for WDF"/>
          <p:cNvSpPr txBox="1"/>
          <p:nvPr/>
        </p:nvSpPr>
        <p:spPr>
          <a:xfrm>
            <a:off x="4604156" y="6269736"/>
            <a:ext cx="1517568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5E5E5E"/>
                </a:solidFill>
              </a:defRPr>
            </a:lvl1pPr>
          </a:lstStyle>
          <a:p>
            <a:r>
              <a:t>How to create Standard Operating Procedures for WDF</a:t>
            </a:r>
          </a:p>
        </p:txBody>
      </p:sp>
      <p:sp>
        <p:nvSpPr>
          <p:cNvPr id="194" name="Getting the Message to Your People"/>
          <p:cNvSpPr txBox="1"/>
          <p:nvPr/>
        </p:nvSpPr>
        <p:spPr>
          <a:xfrm>
            <a:off x="7217816" y="9120783"/>
            <a:ext cx="994836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D5D5D5"/>
                </a:solidFill>
              </a:defRPr>
            </a:lvl1pPr>
          </a:lstStyle>
          <a:p>
            <a:r>
              <a:t>Getting the Message to Your People</a:t>
            </a:r>
          </a:p>
        </p:txBody>
      </p:sp>
      <p:sp>
        <p:nvSpPr>
          <p:cNvPr id="195" name="Help! So Many Systems, So Little Time"/>
          <p:cNvSpPr txBox="1"/>
          <p:nvPr/>
        </p:nvSpPr>
        <p:spPr>
          <a:xfrm>
            <a:off x="6634026" y="10546307"/>
            <a:ext cx="1071707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lumOff val="16847"/>
                  </a:schemeClr>
                </a:solidFill>
              </a:defRPr>
            </a:lvl1pPr>
          </a:lstStyle>
          <a:p>
            <a:r>
              <a:t>Help! So Many Systems, So Little Time</a:t>
            </a:r>
          </a:p>
        </p:txBody>
      </p:sp>
      <p:sp>
        <p:nvSpPr>
          <p:cNvPr id="196" name="Rectangle"/>
          <p:cNvSpPr/>
          <p:nvPr/>
        </p:nvSpPr>
        <p:spPr>
          <a:xfrm>
            <a:off x="3618562" y="6038952"/>
            <a:ext cx="17564689" cy="12700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197" name="Rectangle"/>
          <p:cNvSpPr/>
          <p:nvPr/>
        </p:nvSpPr>
        <p:spPr>
          <a:xfrm>
            <a:off x="3653380" y="8889999"/>
            <a:ext cx="17564689" cy="12700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198" name="Rectangle"/>
          <p:cNvSpPr/>
          <p:nvPr/>
        </p:nvSpPr>
        <p:spPr>
          <a:xfrm>
            <a:off x="3653380" y="10315523"/>
            <a:ext cx="17564689" cy="12700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2000" fill="hold"/>
                                        <p:tgtEl>
                                          <p:spTgt spid="196"/>
                                        </p:tgtEl>
                                      </p:cBhvr>
                                    </p:animEffect>
                                    <p:set>
                                      <p:cBhvr>
                                        <p:cTn id="7" fill="hold">
                                          <p:stCondLst>
                                            <p:cond delay="1999"/>
                                          </p:stCondLst>
                                        </p:cTn>
                                        <p:tgtEl>
                                          <p:spTgt spid="1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fill="hold" grpId="2" nodeType="clickEffect">
                                  <p:stCondLst>
                                    <p:cond delay="0"/>
                                  </p:stCondLst>
                                  <p:iterate>
                                    <p:tmAbs val="0"/>
                                  </p:iterate>
                                  <p:childTnLst>
                                    <p:animEffect transition="out" filter="fade">
                                      <p:cBhvr>
                                        <p:cTn id="11" dur="2000" fill="hold"/>
                                        <p:tgtEl>
                                          <p:spTgt spid="190"/>
                                        </p:tgtEl>
                                      </p:cBhvr>
                                    </p:animEffect>
                                    <p:set>
                                      <p:cBhvr>
                                        <p:cTn id="12" fill="hold">
                                          <p:stCondLst>
                                            <p:cond delay="1999"/>
                                          </p:stCondLst>
                                        </p:cTn>
                                        <p:tgtEl>
                                          <p:spTgt spid="1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fill="hold" grpId="3" nodeType="clickEffect">
                                  <p:stCondLst>
                                    <p:cond delay="0"/>
                                  </p:stCondLst>
                                  <p:iterate>
                                    <p:tmAbs val="0"/>
                                  </p:iterate>
                                  <p:childTnLst>
                                    <p:animEffect transition="out" filter="fade">
                                      <p:cBhvr>
                                        <p:cTn id="16" dur="2000" fill="hold"/>
                                        <p:tgtEl>
                                          <p:spTgt spid="197"/>
                                        </p:tgtEl>
                                      </p:cBhvr>
                                    </p:animEffect>
                                    <p:set>
                                      <p:cBhvr>
                                        <p:cTn id="17" fill="hold">
                                          <p:stCondLst>
                                            <p:cond delay="1999"/>
                                          </p:stCondLst>
                                        </p:cTn>
                                        <p:tgtEl>
                                          <p:spTgt spid="19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fill="hold" grpId="4" nodeType="clickEffect">
                                  <p:stCondLst>
                                    <p:cond delay="0"/>
                                  </p:stCondLst>
                                  <p:iterate>
                                    <p:tmAbs val="0"/>
                                  </p:iterate>
                                  <p:childTnLst>
                                    <p:animEffect transition="out" filter="fade">
                                      <p:cBhvr>
                                        <p:cTn id="21" dur="2000" fill="hold"/>
                                        <p:tgtEl>
                                          <p:spTgt spid="198"/>
                                        </p:tgtEl>
                                      </p:cBhvr>
                                    </p:animEffect>
                                    <p:set>
                                      <p:cBhvr>
                                        <p:cTn id="22" fill="hold">
                                          <p:stCondLst>
                                            <p:cond delay="1999"/>
                                          </p:stCondLst>
                                        </p:cTn>
                                        <p:tgtEl>
                                          <p:spTgt spid="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2" animBg="1" advAuto="0"/>
      <p:bldP spid="196" grpId="1" animBg="1" advAuto="0"/>
      <p:bldP spid="197" grpId="3" animBg="1" advAuto="0"/>
      <p:bldP spid="198"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p:cNvGrpSpPr/>
          <p:nvPr/>
        </p:nvGrpSpPr>
        <p:grpSpPr>
          <a:xfrm>
            <a:off x="0" y="-2"/>
            <a:ext cx="24384001" cy="13716002"/>
            <a:chOff x="0" y="0"/>
            <a:chExt cx="24384000" cy="13716001"/>
          </a:xfrm>
        </p:grpSpPr>
        <p:pic>
          <p:nvPicPr>
            <p:cNvPr id="327" name="Picture 10" descr="Picture 10"/>
            <p:cNvPicPr>
              <a:picLocks noChangeAspect="1"/>
            </p:cNvPicPr>
            <p:nvPr/>
          </p:nvPicPr>
          <p:blipFill>
            <a:blip r:embed="rId3"/>
            <a:stretch>
              <a:fillRect/>
            </a:stretch>
          </p:blipFill>
          <p:spPr>
            <a:xfrm>
              <a:off x="0" y="-1"/>
              <a:ext cx="24384001" cy="13716002"/>
            </a:xfrm>
            <a:prstGeom prst="rect">
              <a:avLst/>
            </a:prstGeom>
            <a:ln w="12700" cap="flat">
              <a:noFill/>
              <a:miter lim="400000"/>
            </a:ln>
            <a:effectLst/>
          </p:spPr>
        </p:pic>
        <p:sp>
          <p:nvSpPr>
            <p:cNvPr id="328"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330" name="Methods"/>
          <p:cNvSpPr txBox="1">
            <a:spLocks noGrp="1"/>
          </p:cNvSpPr>
          <p:nvPr>
            <p:ph type="title"/>
          </p:nvPr>
        </p:nvSpPr>
        <p:spPr>
          <a:xfrm>
            <a:off x="1689100" y="1574800"/>
            <a:ext cx="21005800" cy="2286000"/>
          </a:xfrm>
          <a:prstGeom prst="rect">
            <a:avLst/>
          </a:prstGeom>
        </p:spPr>
        <p:txBody>
          <a:bodyPr/>
          <a:lstStyle/>
          <a:p>
            <a:r>
              <a:t>Methods</a:t>
            </a:r>
          </a:p>
        </p:txBody>
      </p:sp>
      <p:sp>
        <p:nvSpPr>
          <p:cNvPr id="331" name="Puzzle Piece"/>
          <p:cNvSpPr/>
          <p:nvPr/>
        </p:nvSpPr>
        <p:spPr>
          <a:xfrm>
            <a:off x="5983177" y="6794006"/>
            <a:ext cx="1899163" cy="1905988"/>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2" name="Puzzle Piece"/>
          <p:cNvSpPr/>
          <p:nvPr/>
        </p:nvSpPr>
        <p:spPr>
          <a:xfrm flipH="1">
            <a:off x="17283517" y="6617651"/>
            <a:ext cx="1899162" cy="1905987"/>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3" name="Puzzle Piece"/>
          <p:cNvSpPr/>
          <p:nvPr/>
        </p:nvSpPr>
        <p:spPr>
          <a:xfrm>
            <a:off x="14401488" y="6581902"/>
            <a:ext cx="2565072" cy="1504174"/>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4" name="Puzzle Piece"/>
          <p:cNvSpPr/>
          <p:nvPr/>
        </p:nvSpPr>
        <p:spPr>
          <a:xfrm>
            <a:off x="11373415" y="6627291"/>
            <a:ext cx="2565071"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5" name="Puzzle Piece"/>
          <p:cNvSpPr/>
          <p:nvPr/>
        </p:nvSpPr>
        <p:spPr>
          <a:xfrm>
            <a:off x="8345341" y="6679638"/>
            <a:ext cx="2565072"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6" name="Designated starting point."/>
          <p:cNvSpPr txBox="1"/>
          <p:nvPr/>
        </p:nvSpPr>
        <p:spPr>
          <a:xfrm>
            <a:off x="8623248" y="3833074"/>
            <a:ext cx="713750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starting point.</a:t>
            </a:r>
          </a:p>
        </p:txBody>
      </p:sp>
      <p:sp>
        <p:nvSpPr>
          <p:cNvPr id="337" name="A one way path to success."/>
          <p:cNvSpPr txBox="1"/>
          <p:nvPr/>
        </p:nvSpPr>
        <p:spPr>
          <a:xfrm>
            <a:off x="8375142" y="4800723"/>
            <a:ext cx="763991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rPr dirty="0"/>
              <a:t>A one</a:t>
            </a:r>
            <a:r>
              <a:rPr lang="en-US" dirty="0"/>
              <a:t>-</a:t>
            </a:r>
            <a:r>
              <a:rPr dirty="0"/>
              <a:t>way path to success.</a:t>
            </a:r>
          </a:p>
        </p:txBody>
      </p:sp>
      <p:sp>
        <p:nvSpPr>
          <p:cNvPr id="338" name="Designated finish."/>
          <p:cNvSpPr txBox="1"/>
          <p:nvPr/>
        </p:nvSpPr>
        <p:spPr>
          <a:xfrm>
            <a:off x="9701631" y="8761256"/>
            <a:ext cx="498073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finish.</a:t>
            </a:r>
          </a:p>
        </p:txBody>
      </p:sp>
      <p:sp>
        <p:nvSpPr>
          <p:cNvPr id="339" name="Arrow 10"/>
          <p:cNvSpPr/>
          <p:nvPr/>
        </p:nvSpPr>
        <p:spPr>
          <a:xfrm>
            <a:off x="10496230"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40" name="Arrow 10"/>
          <p:cNvSpPr/>
          <p:nvPr/>
        </p:nvSpPr>
        <p:spPr>
          <a:xfrm>
            <a:off x="13495056"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 name="Group"/>
          <p:cNvGrpSpPr/>
          <p:nvPr/>
        </p:nvGrpSpPr>
        <p:grpSpPr>
          <a:xfrm>
            <a:off x="0" y="-2"/>
            <a:ext cx="24384001" cy="13716002"/>
            <a:chOff x="0" y="0"/>
            <a:chExt cx="24384000" cy="13716001"/>
          </a:xfrm>
        </p:grpSpPr>
        <p:pic>
          <p:nvPicPr>
            <p:cNvPr id="344" name="Picture 10" descr="Picture 10"/>
            <p:cNvPicPr>
              <a:picLocks noChangeAspect="1"/>
            </p:cNvPicPr>
            <p:nvPr/>
          </p:nvPicPr>
          <p:blipFill>
            <a:blip r:embed="rId3"/>
            <a:stretch>
              <a:fillRect/>
            </a:stretch>
          </p:blipFill>
          <p:spPr>
            <a:xfrm>
              <a:off x="0" y="-1"/>
              <a:ext cx="24384001" cy="13716002"/>
            </a:xfrm>
            <a:prstGeom prst="rect">
              <a:avLst/>
            </a:prstGeom>
            <a:ln w="12700" cap="flat">
              <a:noFill/>
              <a:miter lim="400000"/>
            </a:ln>
            <a:effectLst/>
          </p:spPr>
        </p:pic>
        <p:sp>
          <p:nvSpPr>
            <p:cNvPr id="345"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347" name="Methods"/>
          <p:cNvSpPr txBox="1">
            <a:spLocks noGrp="1"/>
          </p:cNvSpPr>
          <p:nvPr>
            <p:ph type="title"/>
          </p:nvPr>
        </p:nvSpPr>
        <p:spPr>
          <a:xfrm>
            <a:off x="1689100" y="720220"/>
            <a:ext cx="21005800" cy="2286001"/>
          </a:xfrm>
          <a:prstGeom prst="rect">
            <a:avLst/>
          </a:prstGeom>
        </p:spPr>
        <p:txBody>
          <a:bodyPr/>
          <a:lstStyle/>
          <a:p>
            <a:r>
              <a:t>Methods</a:t>
            </a:r>
          </a:p>
        </p:txBody>
      </p:sp>
      <p:sp>
        <p:nvSpPr>
          <p:cNvPr id="348" name="Puzzle Piece"/>
          <p:cNvSpPr/>
          <p:nvPr/>
        </p:nvSpPr>
        <p:spPr>
          <a:xfrm>
            <a:off x="5983177" y="6794006"/>
            <a:ext cx="1899163" cy="1905988"/>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49" name="Puzzle Piece"/>
          <p:cNvSpPr/>
          <p:nvPr/>
        </p:nvSpPr>
        <p:spPr>
          <a:xfrm flipH="1">
            <a:off x="17283517" y="6617651"/>
            <a:ext cx="1899162" cy="1905987"/>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0" name="Puzzle Piece"/>
          <p:cNvSpPr/>
          <p:nvPr/>
        </p:nvSpPr>
        <p:spPr>
          <a:xfrm>
            <a:off x="14401488" y="6581902"/>
            <a:ext cx="2565072" cy="1504174"/>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1" name="Puzzle Piece"/>
          <p:cNvSpPr/>
          <p:nvPr/>
        </p:nvSpPr>
        <p:spPr>
          <a:xfrm>
            <a:off x="11373415" y="6627291"/>
            <a:ext cx="2565071"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2" name="Puzzle Piece"/>
          <p:cNvSpPr/>
          <p:nvPr/>
        </p:nvSpPr>
        <p:spPr>
          <a:xfrm>
            <a:off x="8345341" y="6679638"/>
            <a:ext cx="2565072"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3" name="Designated starting point."/>
          <p:cNvSpPr txBox="1"/>
          <p:nvPr/>
        </p:nvSpPr>
        <p:spPr>
          <a:xfrm>
            <a:off x="8623248" y="2952918"/>
            <a:ext cx="7137503"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starting point.</a:t>
            </a:r>
          </a:p>
        </p:txBody>
      </p:sp>
      <p:sp>
        <p:nvSpPr>
          <p:cNvPr id="354" name="A one way path to success."/>
          <p:cNvSpPr txBox="1"/>
          <p:nvPr/>
        </p:nvSpPr>
        <p:spPr>
          <a:xfrm>
            <a:off x="8623248" y="4407720"/>
            <a:ext cx="763371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A one way path to success.</a:t>
            </a:r>
          </a:p>
        </p:txBody>
      </p:sp>
      <p:sp>
        <p:nvSpPr>
          <p:cNvPr id="355" name="Designated finish."/>
          <p:cNvSpPr txBox="1"/>
          <p:nvPr/>
        </p:nvSpPr>
        <p:spPr>
          <a:xfrm>
            <a:off x="9701631" y="8631751"/>
            <a:ext cx="498073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finish.</a:t>
            </a:r>
          </a:p>
        </p:txBody>
      </p:sp>
      <p:sp>
        <p:nvSpPr>
          <p:cNvPr id="356" name="Arrow 10"/>
          <p:cNvSpPr/>
          <p:nvPr/>
        </p:nvSpPr>
        <p:spPr>
          <a:xfrm>
            <a:off x="10496230"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7" name="Arrow 10"/>
          <p:cNvSpPr/>
          <p:nvPr/>
        </p:nvSpPr>
        <p:spPr>
          <a:xfrm>
            <a:off x="13495056"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8" name="All pet beds are laundered after 7 pm and before last customer load."/>
          <p:cNvSpPr txBox="1"/>
          <p:nvPr/>
        </p:nvSpPr>
        <p:spPr>
          <a:xfrm>
            <a:off x="5271770" y="3785644"/>
            <a:ext cx="1384046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3500" i="1">
                <a:solidFill>
                  <a:schemeClr val="accent1">
                    <a:lumOff val="-13575"/>
                  </a:schemeClr>
                </a:solidFill>
              </a:defRPr>
            </a:lvl1pPr>
          </a:lstStyle>
          <a:p>
            <a:r>
              <a:t>All pet beds are laundered after 7 pm and before last customer load.  </a:t>
            </a:r>
          </a:p>
        </p:txBody>
      </p:sp>
      <p:sp>
        <p:nvSpPr>
          <p:cNvPr id="359" name="Choose how to bundle, attach note and tag."/>
          <p:cNvSpPr txBox="1"/>
          <p:nvPr/>
        </p:nvSpPr>
        <p:spPr>
          <a:xfrm>
            <a:off x="8026856" y="9492826"/>
            <a:ext cx="882650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3500" i="1">
                <a:solidFill>
                  <a:schemeClr val="accent1">
                    <a:lumOff val="-13575"/>
                  </a:schemeClr>
                </a:solidFill>
              </a:defRPr>
            </a:lvl1pPr>
          </a:lstStyle>
          <a:p>
            <a:r>
              <a:t>Choose how to bundle, attach note and tag.</a:t>
            </a:r>
          </a:p>
        </p:txBody>
      </p:sp>
      <p:sp>
        <p:nvSpPr>
          <p:cNvPr id="360" name="Use our SOP for laundering pet beds."/>
          <p:cNvSpPr txBox="1"/>
          <p:nvPr/>
        </p:nvSpPr>
        <p:spPr>
          <a:xfrm>
            <a:off x="8696535" y="5174922"/>
            <a:ext cx="7918832"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3500" i="1">
                <a:solidFill>
                  <a:schemeClr val="accent1">
                    <a:lumOff val="-13575"/>
                  </a:schemeClr>
                </a:solidFill>
              </a:defRPr>
            </a:lvl1pPr>
          </a:lstStyle>
          <a:p>
            <a:r>
              <a:t>Use our SOP for laundering pet beds.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 name="Group"/>
          <p:cNvGrpSpPr/>
          <p:nvPr/>
        </p:nvGrpSpPr>
        <p:grpSpPr>
          <a:xfrm>
            <a:off x="0" y="-2"/>
            <a:ext cx="24384001" cy="13716002"/>
            <a:chOff x="0" y="0"/>
            <a:chExt cx="24384000" cy="13716001"/>
          </a:xfrm>
        </p:grpSpPr>
        <p:pic>
          <p:nvPicPr>
            <p:cNvPr id="364" name="Picture 10" descr="Picture 10"/>
            <p:cNvPicPr>
              <a:picLocks noChangeAspect="1"/>
            </p:cNvPicPr>
            <p:nvPr/>
          </p:nvPicPr>
          <p:blipFill>
            <a:blip r:embed="rId3"/>
            <a:stretch>
              <a:fillRect/>
            </a:stretch>
          </p:blipFill>
          <p:spPr>
            <a:xfrm>
              <a:off x="0" y="-1"/>
              <a:ext cx="24384001" cy="13716002"/>
            </a:xfrm>
            <a:prstGeom prst="rect">
              <a:avLst/>
            </a:prstGeom>
            <a:ln w="12700" cap="flat">
              <a:noFill/>
              <a:miter lim="400000"/>
            </a:ln>
            <a:effectLst/>
          </p:spPr>
        </p:pic>
        <p:sp>
          <p:nvSpPr>
            <p:cNvPr id="365"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367" name="Methods"/>
          <p:cNvSpPr txBox="1">
            <a:spLocks noGrp="1"/>
          </p:cNvSpPr>
          <p:nvPr>
            <p:ph type="title"/>
          </p:nvPr>
        </p:nvSpPr>
        <p:spPr>
          <a:xfrm>
            <a:off x="1689100" y="720220"/>
            <a:ext cx="21005800" cy="2286001"/>
          </a:xfrm>
          <a:prstGeom prst="rect">
            <a:avLst/>
          </a:prstGeom>
        </p:spPr>
        <p:txBody>
          <a:bodyPr/>
          <a:lstStyle/>
          <a:p>
            <a:r>
              <a:t>Methods</a:t>
            </a:r>
          </a:p>
        </p:txBody>
      </p:sp>
      <p:sp>
        <p:nvSpPr>
          <p:cNvPr id="368" name="Puzzle Piece"/>
          <p:cNvSpPr/>
          <p:nvPr/>
        </p:nvSpPr>
        <p:spPr>
          <a:xfrm>
            <a:off x="5862917" y="6540720"/>
            <a:ext cx="2176006" cy="2183825"/>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69" name="Puzzle Piece"/>
          <p:cNvSpPr/>
          <p:nvPr/>
        </p:nvSpPr>
        <p:spPr>
          <a:xfrm flipH="1">
            <a:off x="17334802" y="6540720"/>
            <a:ext cx="2176005" cy="2183825"/>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chemeClr val="accent6"/>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70" name="Puzzle Piece"/>
          <p:cNvSpPr/>
          <p:nvPr/>
        </p:nvSpPr>
        <p:spPr>
          <a:xfrm>
            <a:off x="14401488" y="6581902"/>
            <a:ext cx="2565072" cy="1504174"/>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71" name="Puzzle Piece"/>
          <p:cNvSpPr/>
          <p:nvPr/>
        </p:nvSpPr>
        <p:spPr>
          <a:xfrm>
            <a:off x="11373415" y="6627291"/>
            <a:ext cx="2565071"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72" name="Puzzle Piece"/>
          <p:cNvSpPr/>
          <p:nvPr/>
        </p:nvSpPr>
        <p:spPr>
          <a:xfrm>
            <a:off x="8345341" y="6679638"/>
            <a:ext cx="2565072"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73" name="Designated starting point."/>
          <p:cNvSpPr txBox="1"/>
          <p:nvPr/>
        </p:nvSpPr>
        <p:spPr>
          <a:xfrm>
            <a:off x="8623248" y="2952918"/>
            <a:ext cx="7137503"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starting point.</a:t>
            </a:r>
          </a:p>
        </p:txBody>
      </p:sp>
      <p:sp>
        <p:nvSpPr>
          <p:cNvPr id="374" name="A one way path to success."/>
          <p:cNvSpPr txBox="1"/>
          <p:nvPr/>
        </p:nvSpPr>
        <p:spPr>
          <a:xfrm>
            <a:off x="8623248" y="4407720"/>
            <a:ext cx="763371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A one way path to success.</a:t>
            </a:r>
          </a:p>
        </p:txBody>
      </p:sp>
      <p:sp>
        <p:nvSpPr>
          <p:cNvPr id="375" name="Designated finish."/>
          <p:cNvSpPr txBox="1"/>
          <p:nvPr/>
        </p:nvSpPr>
        <p:spPr>
          <a:xfrm>
            <a:off x="9701631" y="8631751"/>
            <a:ext cx="498073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finish.</a:t>
            </a:r>
          </a:p>
        </p:txBody>
      </p:sp>
      <p:sp>
        <p:nvSpPr>
          <p:cNvPr id="376" name="Arrow 10"/>
          <p:cNvSpPr/>
          <p:nvPr/>
        </p:nvSpPr>
        <p:spPr>
          <a:xfrm>
            <a:off x="10496230"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77" name="Arrow 10"/>
          <p:cNvSpPr/>
          <p:nvPr/>
        </p:nvSpPr>
        <p:spPr>
          <a:xfrm>
            <a:off x="13495056"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78" name="All pet beds are laundered after 7 pm or last customer load."/>
          <p:cNvSpPr txBox="1"/>
          <p:nvPr/>
        </p:nvSpPr>
        <p:spPr>
          <a:xfrm>
            <a:off x="6600495" y="3767942"/>
            <a:ext cx="12110912"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3500" i="1">
                <a:solidFill>
                  <a:schemeClr val="accent1">
                    <a:lumOff val="16847"/>
                  </a:schemeClr>
                </a:solidFill>
              </a:defRPr>
            </a:lvl1pPr>
          </a:lstStyle>
          <a:p>
            <a:r>
              <a:t>All pet beds are laundered after 7 pm or last customer load.  </a:t>
            </a:r>
          </a:p>
        </p:txBody>
      </p:sp>
      <p:sp>
        <p:nvSpPr>
          <p:cNvPr id="379" name="Choose how to bundle, attach note and tag."/>
          <p:cNvSpPr txBox="1"/>
          <p:nvPr/>
        </p:nvSpPr>
        <p:spPr>
          <a:xfrm>
            <a:off x="8026856" y="9492826"/>
            <a:ext cx="882650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0"/>
              </a:spcBef>
              <a:defRPr sz="3500" i="1">
                <a:solidFill>
                  <a:schemeClr val="accent1">
                    <a:lumOff val="16847"/>
                  </a:schemeClr>
                </a:solidFill>
              </a:defRPr>
            </a:pPr>
            <a:r>
              <a:rPr>
                <a:solidFill>
                  <a:schemeClr val="accent6"/>
                </a:solidFill>
              </a:rPr>
              <a:t>Choose</a:t>
            </a:r>
            <a:r>
              <a:t> how to bundle, attach note and tag.</a:t>
            </a:r>
          </a:p>
        </p:txBody>
      </p:sp>
      <p:sp>
        <p:nvSpPr>
          <p:cNvPr id="380" name="Use our SOP for laundering pet beds."/>
          <p:cNvSpPr txBox="1"/>
          <p:nvPr/>
        </p:nvSpPr>
        <p:spPr>
          <a:xfrm>
            <a:off x="8696535" y="5174922"/>
            <a:ext cx="7918832"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3500" i="1">
                <a:solidFill>
                  <a:schemeClr val="accent1">
                    <a:lumOff val="16847"/>
                  </a:schemeClr>
                </a:solidFill>
              </a:defRPr>
            </a:lvl1pPr>
          </a:lstStyle>
          <a:p>
            <a:r>
              <a:t>Use our SOP for laundering pet beds.   </a:t>
            </a:r>
          </a:p>
        </p:txBody>
      </p:sp>
      <p:sp>
        <p:nvSpPr>
          <p:cNvPr id="381" name="Oval"/>
          <p:cNvSpPr/>
          <p:nvPr/>
        </p:nvSpPr>
        <p:spPr>
          <a:xfrm>
            <a:off x="16376828" y="5037983"/>
            <a:ext cx="4288358" cy="4424734"/>
          </a:xfrm>
          <a:prstGeom prst="ellipse">
            <a:avLst/>
          </a:prstGeom>
          <a:ln w="63500">
            <a:solidFill>
              <a:schemeClr val="accent6"/>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82" name="Methods are a great place to build in choice and innovation."/>
          <p:cNvSpPr txBox="1"/>
          <p:nvPr/>
        </p:nvSpPr>
        <p:spPr>
          <a:xfrm>
            <a:off x="4446010" y="10720689"/>
            <a:ext cx="16419881"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a:solidFill>
                  <a:schemeClr val="accent6"/>
                </a:solidFill>
              </a:defRPr>
            </a:lvl1pPr>
          </a:lstStyle>
          <a:p>
            <a:r>
              <a:t>Methods are a great place to build in choice and innovation.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8" name="Group"/>
          <p:cNvGrpSpPr/>
          <p:nvPr/>
        </p:nvGrpSpPr>
        <p:grpSpPr>
          <a:xfrm>
            <a:off x="0" y="-2"/>
            <a:ext cx="24384001" cy="13716002"/>
            <a:chOff x="0" y="0"/>
            <a:chExt cx="24384000" cy="13716001"/>
          </a:xfrm>
        </p:grpSpPr>
        <p:pic>
          <p:nvPicPr>
            <p:cNvPr id="386" name="Picture 10" descr="Picture 10"/>
            <p:cNvPicPr>
              <a:picLocks noChangeAspect="1"/>
            </p:cNvPicPr>
            <p:nvPr/>
          </p:nvPicPr>
          <p:blipFill>
            <a:blip r:embed="rId3"/>
            <a:stretch>
              <a:fillRect/>
            </a:stretch>
          </p:blipFill>
          <p:spPr>
            <a:xfrm>
              <a:off x="0" y="-1"/>
              <a:ext cx="24384001" cy="13716002"/>
            </a:xfrm>
            <a:prstGeom prst="rect">
              <a:avLst/>
            </a:prstGeom>
            <a:ln w="12700" cap="flat">
              <a:noFill/>
              <a:miter lim="400000"/>
            </a:ln>
            <a:effectLst/>
          </p:spPr>
        </p:pic>
        <p:sp>
          <p:nvSpPr>
            <p:cNvPr id="387"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389" name="Methods"/>
          <p:cNvSpPr txBox="1">
            <a:spLocks noGrp="1"/>
          </p:cNvSpPr>
          <p:nvPr>
            <p:ph type="title"/>
          </p:nvPr>
        </p:nvSpPr>
        <p:spPr>
          <a:xfrm>
            <a:off x="1689100" y="720220"/>
            <a:ext cx="21005800" cy="2286001"/>
          </a:xfrm>
          <a:prstGeom prst="rect">
            <a:avLst/>
          </a:prstGeom>
        </p:spPr>
        <p:txBody>
          <a:bodyPr/>
          <a:lstStyle/>
          <a:p>
            <a:r>
              <a:t>Methods</a:t>
            </a:r>
          </a:p>
        </p:txBody>
      </p:sp>
      <p:sp>
        <p:nvSpPr>
          <p:cNvPr id="390" name="Puzzle Piece"/>
          <p:cNvSpPr/>
          <p:nvPr/>
        </p:nvSpPr>
        <p:spPr>
          <a:xfrm>
            <a:off x="5983177" y="6794006"/>
            <a:ext cx="1899163" cy="1905988"/>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91" name="Puzzle Piece"/>
          <p:cNvSpPr/>
          <p:nvPr/>
        </p:nvSpPr>
        <p:spPr>
          <a:xfrm flipH="1">
            <a:off x="17283517" y="6617651"/>
            <a:ext cx="1899162" cy="1905987"/>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92" name="Puzzle Piece"/>
          <p:cNvSpPr/>
          <p:nvPr/>
        </p:nvSpPr>
        <p:spPr>
          <a:xfrm>
            <a:off x="14401488" y="6581902"/>
            <a:ext cx="2565072" cy="1504174"/>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93" name="Puzzle Piece"/>
          <p:cNvSpPr/>
          <p:nvPr/>
        </p:nvSpPr>
        <p:spPr>
          <a:xfrm>
            <a:off x="11373415" y="6627291"/>
            <a:ext cx="2565071"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5">
              <a:hueOff val="-82419"/>
              <a:satOff val="-9513"/>
              <a:lumOff val="-16343"/>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94" name="Puzzle Piece"/>
          <p:cNvSpPr/>
          <p:nvPr/>
        </p:nvSpPr>
        <p:spPr>
          <a:xfrm>
            <a:off x="8345341" y="6679638"/>
            <a:ext cx="2565072" cy="1504175"/>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95" name="Designated starting point."/>
          <p:cNvSpPr txBox="1"/>
          <p:nvPr/>
        </p:nvSpPr>
        <p:spPr>
          <a:xfrm>
            <a:off x="8623248" y="2952918"/>
            <a:ext cx="7137503"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starting point.</a:t>
            </a:r>
          </a:p>
        </p:txBody>
      </p:sp>
      <p:sp>
        <p:nvSpPr>
          <p:cNvPr id="396" name="A one way path to success."/>
          <p:cNvSpPr txBox="1"/>
          <p:nvPr/>
        </p:nvSpPr>
        <p:spPr>
          <a:xfrm>
            <a:off x="8623248" y="4407720"/>
            <a:ext cx="763371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A one way path to success.</a:t>
            </a:r>
          </a:p>
        </p:txBody>
      </p:sp>
      <p:sp>
        <p:nvSpPr>
          <p:cNvPr id="397" name="Designated finish."/>
          <p:cNvSpPr txBox="1"/>
          <p:nvPr/>
        </p:nvSpPr>
        <p:spPr>
          <a:xfrm>
            <a:off x="9701631" y="8631751"/>
            <a:ext cx="498073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lvl1pPr>
          </a:lstStyle>
          <a:p>
            <a:r>
              <a:t>Designated finish.</a:t>
            </a:r>
          </a:p>
        </p:txBody>
      </p:sp>
      <p:sp>
        <p:nvSpPr>
          <p:cNvPr id="398" name="Arrow 10"/>
          <p:cNvSpPr/>
          <p:nvPr/>
        </p:nvSpPr>
        <p:spPr>
          <a:xfrm>
            <a:off x="10496230"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99" name="Arrow 10"/>
          <p:cNvSpPr/>
          <p:nvPr/>
        </p:nvSpPr>
        <p:spPr>
          <a:xfrm>
            <a:off x="13495056" y="5941174"/>
            <a:ext cx="1386127"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3"/>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00" name="Choice or improvisation in the pathway is usually the cause of quality control issues."/>
          <p:cNvSpPr txBox="1"/>
          <p:nvPr/>
        </p:nvSpPr>
        <p:spPr>
          <a:xfrm>
            <a:off x="945337" y="10763491"/>
            <a:ext cx="22989541"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0"/>
              </a:spcBef>
            </a:pPr>
            <a:r>
              <a:t>Choice or </a:t>
            </a:r>
            <a:r>
              <a:rPr>
                <a:solidFill>
                  <a:schemeClr val="accent5">
                    <a:hueOff val="-82419"/>
                    <a:satOff val="-9513"/>
                    <a:lumOff val="-16343"/>
                  </a:schemeClr>
                </a:solidFill>
              </a:rPr>
              <a:t>improvisation</a:t>
            </a:r>
            <a:r>
              <a:rPr>
                <a:solidFill>
                  <a:schemeClr val="accent3"/>
                </a:solidFill>
              </a:rPr>
              <a:t> </a:t>
            </a:r>
            <a:r>
              <a:t>in the pathway is usually the cause of quality control issues.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Arrow 5"/>
          <p:cNvSpPr/>
          <p:nvPr/>
        </p:nvSpPr>
        <p:spPr>
          <a:xfrm>
            <a:off x="14287841" y="3932694"/>
            <a:ext cx="7889850" cy="8091408"/>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chemeClr val="accent5">
              <a:hueOff val="-82419"/>
              <a:satOff val="-9513"/>
              <a:lumOff val="-16343"/>
              <a:alpha val="11240"/>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05" name="SOP Life Cycle"/>
          <p:cNvSpPr txBox="1"/>
          <p:nvPr/>
        </p:nvSpPr>
        <p:spPr>
          <a:xfrm>
            <a:off x="7219746" y="604829"/>
            <a:ext cx="9944508" cy="1787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1200">
                <a:latin typeface="+mn-lt"/>
                <a:ea typeface="+mn-ea"/>
                <a:cs typeface="+mn-cs"/>
                <a:sym typeface="Helvetica Neue Medium"/>
              </a:defRPr>
            </a:lvl1pPr>
          </a:lstStyle>
          <a:p>
            <a:r>
              <a:t>SOP Life Cycle</a:t>
            </a:r>
          </a:p>
        </p:txBody>
      </p:sp>
      <p:sp>
        <p:nvSpPr>
          <p:cNvPr id="406" name="Line"/>
          <p:cNvSpPr/>
          <p:nvPr/>
        </p:nvSpPr>
        <p:spPr>
          <a:xfrm flipV="1">
            <a:off x="11917385" y="2371755"/>
            <a:ext cx="1" cy="10750490"/>
          </a:xfrm>
          <a:prstGeom prst="line">
            <a:avLst/>
          </a:prstGeom>
          <a:ln w="25400">
            <a:solidFill>
              <a:srgbClr val="000000"/>
            </a:solidFill>
            <a:miter lim="400000"/>
          </a:ln>
        </p:spPr>
        <p:txBody>
          <a:bodyPr lIns="50800" tIns="50800" rIns="50800" bIns="50800" anchor="ctr"/>
          <a:lstStyle/>
          <a:p>
            <a:endParaRPr/>
          </a:p>
        </p:txBody>
      </p:sp>
      <p:sp>
        <p:nvSpPr>
          <p:cNvPr id="407" name="Perfect World"/>
          <p:cNvSpPr txBox="1"/>
          <p:nvPr/>
        </p:nvSpPr>
        <p:spPr>
          <a:xfrm>
            <a:off x="3785751" y="2651501"/>
            <a:ext cx="3841192" cy="833832"/>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Perfect World</a:t>
            </a:r>
          </a:p>
        </p:txBody>
      </p:sp>
      <p:sp>
        <p:nvSpPr>
          <p:cNvPr id="408" name="Our World"/>
          <p:cNvSpPr txBox="1"/>
          <p:nvPr/>
        </p:nvSpPr>
        <p:spPr>
          <a:xfrm>
            <a:off x="16255479" y="2589505"/>
            <a:ext cx="2893873" cy="833832"/>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Our World</a:t>
            </a:r>
          </a:p>
        </p:txBody>
      </p:sp>
      <p:sp>
        <p:nvSpPr>
          <p:cNvPr id="409" name="Task / Operational Instructions"/>
          <p:cNvSpPr txBox="1"/>
          <p:nvPr/>
        </p:nvSpPr>
        <p:spPr>
          <a:xfrm>
            <a:off x="1462972" y="5183115"/>
            <a:ext cx="8571281"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Task / Operational Instructions </a:t>
            </a:r>
          </a:p>
        </p:txBody>
      </p:sp>
      <p:sp>
        <p:nvSpPr>
          <p:cNvPr id="410" name="Identify Task Choices"/>
          <p:cNvSpPr txBox="1"/>
          <p:nvPr/>
        </p:nvSpPr>
        <p:spPr>
          <a:xfrm>
            <a:off x="2824514" y="6453784"/>
            <a:ext cx="5906110"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Identify Task Choices</a:t>
            </a:r>
          </a:p>
        </p:txBody>
      </p:sp>
      <p:sp>
        <p:nvSpPr>
          <p:cNvPr id="411" name="Chart Choices"/>
          <p:cNvSpPr txBox="1"/>
          <p:nvPr/>
        </p:nvSpPr>
        <p:spPr>
          <a:xfrm>
            <a:off x="3701829" y="7714973"/>
            <a:ext cx="400903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Chart Choices</a:t>
            </a:r>
          </a:p>
        </p:txBody>
      </p:sp>
      <p:sp>
        <p:nvSpPr>
          <p:cNvPr id="412" name="Chart Outcomes by each Choice"/>
          <p:cNvSpPr txBox="1"/>
          <p:nvPr/>
        </p:nvSpPr>
        <p:spPr>
          <a:xfrm>
            <a:off x="1194545" y="8904428"/>
            <a:ext cx="9023605"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Chart Outcomes by each Choice</a:t>
            </a:r>
          </a:p>
        </p:txBody>
      </p:sp>
      <p:sp>
        <p:nvSpPr>
          <p:cNvPr id="413" name="Script Each Choice"/>
          <p:cNvSpPr txBox="1"/>
          <p:nvPr/>
        </p:nvSpPr>
        <p:spPr>
          <a:xfrm>
            <a:off x="3030050" y="10199008"/>
            <a:ext cx="535259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Script Each Choice</a:t>
            </a:r>
          </a:p>
        </p:txBody>
      </p:sp>
      <p:sp>
        <p:nvSpPr>
          <p:cNvPr id="414" name="Goal Known only to Owner/Manager"/>
          <p:cNvSpPr txBox="1"/>
          <p:nvPr/>
        </p:nvSpPr>
        <p:spPr>
          <a:xfrm>
            <a:off x="13214081" y="3936358"/>
            <a:ext cx="10037370"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Goal Known only to Owner/Manager</a:t>
            </a:r>
          </a:p>
        </p:txBody>
      </p:sp>
      <p:sp>
        <p:nvSpPr>
          <p:cNvPr id="415" name="“Don’t do THAT!”"/>
          <p:cNvSpPr txBox="1"/>
          <p:nvPr/>
        </p:nvSpPr>
        <p:spPr>
          <a:xfrm>
            <a:off x="15194977" y="8810831"/>
            <a:ext cx="5014876"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r>
              <a:rPr b="1" i="1"/>
              <a:t>Don’t do THAT!</a:t>
            </a:r>
            <a:r>
              <a:t>”</a:t>
            </a:r>
          </a:p>
        </p:txBody>
      </p:sp>
      <p:sp>
        <p:nvSpPr>
          <p:cNvPr id="416" name="Identify Goal or Success"/>
          <p:cNvSpPr txBox="1"/>
          <p:nvPr/>
        </p:nvSpPr>
        <p:spPr>
          <a:xfrm>
            <a:off x="2318952" y="3912447"/>
            <a:ext cx="677479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Identify Goal or Success</a:t>
            </a:r>
          </a:p>
        </p:txBody>
      </p:sp>
      <p:sp>
        <p:nvSpPr>
          <p:cNvPr id="417" name="Achieve Success, Goal"/>
          <p:cNvSpPr txBox="1"/>
          <p:nvPr/>
        </p:nvSpPr>
        <p:spPr>
          <a:xfrm>
            <a:off x="2516462" y="11469676"/>
            <a:ext cx="6379770"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Achieve Success, Goal</a:t>
            </a:r>
          </a:p>
        </p:txBody>
      </p:sp>
      <p:sp>
        <p:nvSpPr>
          <p:cNvPr id="418" name="“Do It THIS Way”"/>
          <p:cNvSpPr txBox="1"/>
          <p:nvPr/>
        </p:nvSpPr>
        <p:spPr>
          <a:xfrm>
            <a:off x="15150171" y="10140253"/>
            <a:ext cx="5047184" cy="820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i="1"/>
            </a:lvl1pPr>
          </a:lstStyle>
          <a:p>
            <a:r>
              <a:t>“Do It THIS Way”</a:t>
            </a:r>
          </a:p>
        </p:txBody>
      </p:sp>
      <p:sp>
        <p:nvSpPr>
          <p:cNvPr id="419" name="Sometimes…Achieve Goal"/>
          <p:cNvSpPr txBox="1"/>
          <p:nvPr/>
        </p:nvSpPr>
        <p:spPr>
          <a:xfrm>
            <a:off x="13879461" y="11586346"/>
            <a:ext cx="756605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Sometimes…Achieve Goal </a:t>
            </a:r>
          </a:p>
        </p:txBody>
      </p:sp>
      <p:sp>
        <p:nvSpPr>
          <p:cNvPr id="420" name="Cloud"/>
          <p:cNvSpPr/>
          <p:nvPr/>
        </p:nvSpPr>
        <p:spPr>
          <a:xfrm>
            <a:off x="18279561" y="5590847"/>
            <a:ext cx="5352594" cy="3225775"/>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97458"/>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21" name="Cloud"/>
          <p:cNvSpPr/>
          <p:nvPr/>
        </p:nvSpPr>
        <p:spPr>
          <a:xfrm>
            <a:off x="15790998" y="4693561"/>
            <a:ext cx="2966104" cy="178754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88883"/>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22" name="Arrow"/>
          <p:cNvSpPr/>
          <p:nvPr/>
        </p:nvSpPr>
        <p:spPr>
          <a:xfrm rot="5400000">
            <a:off x="1660643" y="6164218"/>
            <a:ext cx="8091408" cy="2919274"/>
          </a:xfrm>
          <a:prstGeom prst="rightArrow">
            <a:avLst>
              <a:gd name="adj1" fmla="val 32000"/>
              <a:gd name="adj2" fmla="val 42845"/>
            </a:avLst>
          </a:prstGeom>
          <a:solidFill>
            <a:schemeClr val="accent3">
              <a:hueOff val="362282"/>
              <a:satOff val="31803"/>
              <a:lumOff val="-18242"/>
              <a:alpha val="15663"/>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23" name="Cloud"/>
          <p:cNvSpPr/>
          <p:nvPr/>
        </p:nvSpPr>
        <p:spPr>
          <a:xfrm rot="21597590">
            <a:off x="13800246" y="5579664"/>
            <a:ext cx="4009035" cy="241607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92798"/>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BD3E8FF2-5631-352C-F04C-4965DA872A1B}"/>
              </a:ext>
            </a:extLst>
          </p:cNvPr>
          <p:cNvPicPr>
            <a:picLocks noChangeAspect="1"/>
          </p:cNvPicPr>
          <p:nvPr/>
        </p:nvPicPr>
        <p:blipFill>
          <a:blip r:embed="rId2"/>
          <a:stretch>
            <a:fillRect/>
          </a:stretch>
        </p:blipFill>
        <p:spPr>
          <a:xfrm>
            <a:off x="1" y="0"/>
            <a:ext cx="24368144" cy="13707082"/>
          </a:xfrm>
          <a:prstGeom prst="rect">
            <a:avLst/>
          </a:prstGeom>
          <a:ln w="12700">
            <a:miter lim="400000"/>
          </a:ln>
        </p:spPr>
      </p:pic>
      <p:sp>
        <p:nvSpPr>
          <p:cNvPr id="425" name="Which Operations Should I Focus On?"/>
          <p:cNvSpPr txBox="1">
            <a:spLocks noGrp="1"/>
          </p:cNvSpPr>
          <p:nvPr>
            <p:ph type="title"/>
          </p:nvPr>
        </p:nvSpPr>
        <p:spPr>
          <a:xfrm>
            <a:off x="1689100" y="753125"/>
            <a:ext cx="21005800" cy="2286001"/>
          </a:xfrm>
          <a:prstGeom prst="rect">
            <a:avLst/>
          </a:prstGeom>
        </p:spPr>
        <p:txBody>
          <a:bodyPr/>
          <a:lstStyle>
            <a:lvl1pPr defTabSz="685165">
              <a:defRPr sz="9296"/>
            </a:lvl1pPr>
          </a:lstStyle>
          <a:p>
            <a:r>
              <a:t>Which Operations Should I Focus On?</a:t>
            </a:r>
          </a:p>
        </p:txBody>
      </p:sp>
      <p:pic>
        <p:nvPicPr>
          <p:cNvPr id="426" name="ChatGPT Image Jul 30, 2025, 12_26_42 PM.png" descr="ChatGPT Image Jul 30, 2025, 12_26_42 PM.png"/>
          <p:cNvPicPr>
            <a:picLocks noChangeAspect="1"/>
          </p:cNvPicPr>
          <p:nvPr/>
        </p:nvPicPr>
        <p:blipFill>
          <a:blip r:embed="rId3"/>
          <a:stretch>
            <a:fillRect/>
          </a:stretch>
        </p:blipFill>
        <p:spPr>
          <a:xfrm>
            <a:off x="679545" y="4094514"/>
            <a:ext cx="4305671" cy="6458506"/>
          </a:xfrm>
          <a:prstGeom prst="rect">
            <a:avLst/>
          </a:prstGeom>
          <a:ln w="12700">
            <a:miter lim="400000"/>
          </a:ln>
        </p:spPr>
      </p:pic>
      <p:pic>
        <p:nvPicPr>
          <p:cNvPr id="427" name="ChatGPT Image Jul 30, 2025, 12_34_45 PM.png" descr="ChatGPT Image Jul 30, 2025, 12_34_45 PM.png"/>
          <p:cNvPicPr>
            <a:picLocks noChangeAspect="1"/>
          </p:cNvPicPr>
          <p:nvPr/>
        </p:nvPicPr>
        <p:blipFill>
          <a:blip r:embed="rId4"/>
          <a:stretch>
            <a:fillRect/>
          </a:stretch>
        </p:blipFill>
        <p:spPr>
          <a:xfrm>
            <a:off x="5328081" y="4094395"/>
            <a:ext cx="4305725" cy="6458587"/>
          </a:xfrm>
          <a:prstGeom prst="rect">
            <a:avLst/>
          </a:prstGeom>
          <a:ln w="12700">
            <a:miter lim="400000"/>
          </a:ln>
        </p:spPr>
      </p:pic>
      <p:sp>
        <p:nvSpPr>
          <p:cNvPr id="428" name="Star"/>
          <p:cNvSpPr/>
          <p:nvPr/>
        </p:nvSpPr>
        <p:spPr>
          <a:xfrm>
            <a:off x="7802595" y="2719270"/>
            <a:ext cx="2353669" cy="2279877"/>
          </a:xfrm>
          <a:prstGeom prst="star5">
            <a:avLst>
              <a:gd name="adj" fmla="val 19100"/>
              <a:gd name="hf" fmla="val 105146"/>
              <a:gd name="vf" fmla="val 110557"/>
            </a:avLst>
          </a:pr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nvGrpSpPr>
          <p:cNvPr id="434" name="Group"/>
          <p:cNvGrpSpPr/>
          <p:nvPr/>
        </p:nvGrpSpPr>
        <p:grpSpPr>
          <a:xfrm>
            <a:off x="12500100" y="4538811"/>
            <a:ext cx="8227311" cy="1263599"/>
            <a:chOff x="34187" y="0"/>
            <a:chExt cx="8227310" cy="1263598"/>
          </a:xfrm>
        </p:grpSpPr>
        <p:sp>
          <p:nvSpPr>
            <p:cNvPr id="429" name="Star"/>
            <p:cNvSpPr/>
            <p:nvPr/>
          </p:nvSpPr>
          <p:spPr>
            <a:xfrm>
              <a:off x="34187" y="0"/>
              <a:ext cx="1328626" cy="1263599"/>
            </a:xfrm>
            <a:prstGeom prst="star5">
              <a:avLst>
                <a:gd name="adj" fmla="val 19100"/>
                <a:gd name="hf" fmla="val 105146"/>
                <a:gd name="vf" fmla="val 110557"/>
              </a:avLst>
            </a:prstGeom>
            <a:solidFill>
              <a:schemeClr val="accent1"/>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430" name="Star"/>
            <p:cNvSpPr/>
            <p:nvPr/>
          </p:nvSpPr>
          <p:spPr>
            <a:xfrm>
              <a:off x="1811342" y="0"/>
              <a:ext cx="1328627" cy="1263599"/>
            </a:xfrm>
            <a:prstGeom prst="star5">
              <a:avLst>
                <a:gd name="adj" fmla="val 19100"/>
                <a:gd name="hf" fmla="val 105146"/>
                <a:gd name="vf" fmla="val 110557"/>
              </a:avLst>
            </a:prstGeom>
            <a:solidFill>
              <a:schemeClr val="accent1"/>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431" name="Star"/>
            <p:cNvSpPr/>
            <p:nvPr/>
          </p:nvSpPr>
          <p:spPr>
            <a:xfrm>
              <a:off x="3588498" y="0"/>
              <a:ext cx="1328627" cy="1263599"/>
            </a:xfrm>
            <a:prstGeom prst="star5">
              <a:avLst>
                <a:gd name="adj" fmla="val 19100"/>
                <a:gd name="hf" fmla="val 105146"/>
                <a:gd name="vf" fmla="val 110557"/>
              </a:avLst>
            </a:prstGeom>
            <a:solidFill>
              <a:schemeClr val="accent1">
                <a:alpha val="42682"/>
              </a:scheme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432" name="Star"/>
            <p:cNvSpPr/>
            <p:nvPr/>
          </p:nvSpPr>
          <p:spPr>
            <a:xfrm>
              <a:off x="5365653" y="0"/>
              <a:ext cx="1328627" cy="1263599"/>
            </a:xfrm>
            <a:prstGeom prst="star5">
              <a:avLst>
                <a:gd name="adj" fmla="val 19100"/>
                <a:gd name="hf" fmla="val 105146"/>
                <a:gd name="vf" fmla="val 110557"/>
              </a:avLst>
            </a:prstGeom>
            <a:solidFill>
              <a:schemeClr val="accent1">
                <a:alpha val="43062"/>
              </a:scheme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433" name="Star"/>
            <p:cNvSpPr/>
            <p:nvPr/>
          </p:nvSpPr>
          <p:spPr>
            <a:xfrm>
              <a:off x="6932871" y="0"/>
              <a:ext cx="1328627" cy="1263599"/>
            </a:xfrm>
            <a:prstGeom prst="star5">
              <a:avLst>
                <a:gd name="adj" fmla="val 19100"/>
                <a:gd name="hf" fmla="val 105146"/>
                <a:gd name="vf" fmla="val 110557"/>
              </a:avLst>
            </a:prstGeom>
            <a:solidFill>
              <a:schemeClr val="accent1">
                <a:alpha val="43186"/>
              </a:scheme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435" name="Decide which Operations can be CHECK-LISTED…"/>
          <p:cNvSpPr txBox="1"/>
          <p:nvPr/>
        </p:nvSpPr>
        <p:spPr>
          <a:xfrm>
            <a:off x="2470827" y="10887082"/>
            <a:ext cx="13707771" cy="1532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Decide which Operations can be CHECK-LISTED </a:t>
            </a:r>
          </a:p>
          <a:p>
            <a:pPr>
              <a:spcBef>
                <a:spcPts val="0"/>
              </a:spcBef>
            </a:pPr>
            <a:r>
              <a:t>and which ones need a METHOD.</a:t>
            </a:r>
          </a:p>
        </p:txBody>
      </p:sp>
      <p:sp>
        <p:nvSpPr>
          <p:cNvPr id="436" name="Read Your Reviews"/>
          <p:cNvSpPr txBox="1"/>
          <p:nvPr/>
        </p:nvSpPr>
        <p:spPr>
          <a:xfrm>
            <a:off x="13920999" y="4833095"/>
            <a:ext cx="538551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Read Your Reviews</a:t>
            </a:r>
          </a:p>
        </p:txBody>
      </p:sp>
      <p:sp>
        <p:nvSpPr>
          <p:cNvPr id="437" name="Time Hogs and Direct Supervision Demands"/>
          <p:cNvSpPr txBox="1"/>
          <p:nvPr/>
        </p:nvSpPr>
        <p:spPr>
          <a:xfrm>
            <a:off x="10526747" y="8265815"/>
            <a:ext cx="1217401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Time Hogs and Direct Supervision Demands</a:t>
            </a:r>
          </a:p>
        </p:txBody>
      </p:sp>
      <p:sp>
        <p:nvSpPr>
          <p:cNvPr id="438" name="①"/>
          <p:cNvSpPr txBox="1"/>
          <p:nvPr/>
        </p:nvSpPr>
        <p:spPr>
          <a:xfrm>
            <a:off x="476647" y="10268948"/>
            <a:ext cx="2019301" cy="276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15000" b="1"/>
            </a:lvl1pPr>
          </a:lstStyle>
          <a:p>
            <a:r>
              <a:t>①</a:t>
            </a:r>
          </a:p>
        </p:txBody>
      </p:sp>
      <p:sp>
        <p:nvSpPr>
          <p:cNvPr id="439" name="②"/>
          <p:cNvSpPr txBox="1"/>
          <p:nvPr/>
        </p:nvSpPr>
        <p:spPr>
          <a:xfrm>
            <a:off x="15720970" y="2474908"/>
            <a:ext cx="2019301" cy="276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15000" b="1"/>
            </a:lvl1pPr>
          </a:lstStyle>
          <a:p>
            <a:r>
              <a:t>②</a:t>
            </a:r>
          </a:p>
        </p:txBody>
      </p:sp>
      <p:sp>
        <p:nvSpPr>
          <p:cNvPr id="440" name="③"/>
          <p:cNvSpPr txBox="1"/>
          <p:nvPr/>
        </p:nvSpPr>
        <p:spPr>
          <a:xfrm>
            <a:off x="15604104" y="5768370"/>
            <a:ext cx="2019301" cy="276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15000" b="1"/>
            </a:lvl1pPr>
          </a:lstStyle>
          <a:p>
            <a:r>
              <a:t>③</a:t>
            </a:r>
          </a:p>
        </p:txBody>
      </p:sp>
      <p:sp>
        <p:nvSpPr>
          <p:cNvPr id="441" name="Stopwatch"/>
          <p:cNvSpPr/>
          <p:nvPr/>
        </p:nvSpPr>
        <p:spPr>
          <a:xfrm>
            <a:off x="10950346" y="6974451"/>
            <a:ext cx="2483308" cy="2873991"/>
          </a:xfrm>
          <a:custGeom>
            <a:avLst/>
            <a:gdLst/>
            <a:ahLst/>
            <a:cxnLst>
              <a:cxn ang="0">
                <a:pos x="wd2" y="hd2"/>
              </a:cxn>
              <a:cxn ang="5400000">
                <a:pos x="wd2" y="hd2"/>
              </a:cxn>
              <a:cxn ang="10800000">
                <a:pos x="wd2" y="hd2"/>
              </a:cxn>
              <a:cxn ang="16200000">
                <a:pos x="wd2" y="hd2"/>
              </a:cxn>
            </a:cxnLst>
            <a:rect l="0" t="0" r="r" b="b"/>
            <a:pathLst>
              <a:path w="21600" h="21600" extrusionOk="0">
                <a:moveTo>
                  <a:pt x="9083" y="0"/>
                </a:moveTo>
                <a:cubicBezTo>
                  <a:pt x="8677" y="0"/>
                  <a:pt x="8349" y="285"/>
                  <a:pt x="8349" y="636"/>
                </a:cubicBezTo>
                <a:cubicBezTo>
                  <a:pt x="8349" y="987"/>
                  <a:pt x="8677" y="1271"/>
                  <a:pt x="9083" y="1271"/>
                </a:cubicBezTo>
                <a:lnTo>
                  <a:pt x="10064" y="1271"/>
                </a:lnTo>
                <a:lnTo>
                  <a:pt x="10064" y="2960"/>
                </a:lnTo>
                <a:cubicBezTo>
                  <a:pt x="4451" y="3288"/>
                  <a:pt x="0" y="7336"/>
                  <a:pt x="0" y="12268"/>
                </a:cubicBezTo>
                <a:cubicBezTo>
                  <a:pt x="0" y="17414"/>
                  <a:pt x="4845" y="21600"/>
                  <a:pt x="10800" y="21600"/>
                </a:cubicBezTo>
                <a:cubicBezTo>
                  <a:pt x="16755" y="21600"/>
                  <a:pt x="21600" y="17414"/>
                  <a:pt x="21600" y="12268"/>
                </a:cubicBezTo>
                <a:cubicBezTo>
                  <a:pt x="21600" y="9530"/>
                  <a:pt x="20228" y="7065"/>
                  <a:pt x="18048" y="5356"/>
                </a:cubicBezTo>
                <a:cubicBezTo>
                  <a:pt x="18095" y="5326"/>
                  <a:pt x="18139" y="5288"/>
                  <a:pt x="18173" y="5243"/>
                </a:cubicBezTo>
                <a:lnTo>
                  <a:pt x="18534" y="4762"/>
                </a:lnTo>
                <a:cubicBezTo>
                  <a:pt x="18681" y="4567"/>
                  <a:pt x="18616" y="4303"/>
                  <a:pt x="18389" y="4177"/>
                </a:cubicBezTo>
                <a:lnTo>
                  <a:pt x="16675" y="3215"/>
                </a:lnTo>
                <a:cubicBezTo>
                  <a:pt x="16448" y="3088"/>
                  <a:pt x="16144" y="3144"/>
                  <a:pt x="15997" y="3340"/>
                </a:cubicBezTo>
                <a:lnTo>
                  <a:pt x="15636" y="3822"/>
                </a:lnTo>
                <a:cubicBezTo>
                  <a:pt x="15615" y="3849"/>
                  <a:pt x="15599" y="3878"/>
                  <a:pt x="15587" y="3907"/>
                </a:cubicBezTo>
                <a:cubicBezTo>
                  <a:pt x="14351" y="3376"/>
                  <a:pt x="12983" y="3045"/>
                  <a:pt x="11536" y="2960"/>
                </a:cubicBezTo>
                <a:lnTo>
                  <a:pt x="11536" y="1271"/>
                </a:lnTo>
                <a:lnTo>
                  <a:pt x="12517" y="1271"/>
                </a:lnTo>
                <a:cubicBezTo>
                  <a:pt x="12923" y="1271"/>
                  <a:pt x="13251" y="987"/>
                  <a:pt x="13251" y="636"/>
                </a:cubicBezTo>
                <a:cubicBezTo>
                  <a:pt x="13251" y="285"/>
                  <a:pt x="12923" y="0"/>
                  <a:pt x="12517" y="0"/>
                </a:cubicBezTo>
                <a:lnTo>
                  <a:pt x="9083" y="0"/>
                </a:lnTo>
                <a:close/>
                <a:moveTo>
                  <a:pt x="10800" y="4207"/>
                </a:moveTo>
                <a:cubicBezTo>
                  <a:pt x="15944" y="4207"/>
                  <a:pt x="20129" y="7823"/>
                  <a:pt x="20129" y="12268"/>
                </a:cubicBezTo>
                <a:cubicBezTo>
                  <a:pt x="20129" y="16713"/>
                  <a:pt x="15944" y="20329"/>
                  <a:pt x="10800" y="20329"/>
                </a:cubicBezTo>
                <a:cubicBezTo>
                  <a:pt x="5656" y="20329"/>
                  <a:pt x="1471" y="16713"/>
                  <a:pt x="1471" y="12268"/>
                </a:cubicBezTo>
                <a:cubicBezTo>
                  <a:pt x="1471" y="7823"/>
                  <a:pt x="5656" y="4207"/>
                  <a:pt x="10800" y="4207"/>
                </a:cubicBezTo>
                <a:close/>
                <a:moveTo>
                  <a:pt x="10800" y="6222"/>
                </a:moveTo>
                <a:cubicBezTo>
                  <a:pt x="10394" y="6222"/>
                  <a:pt x="10064" y="6505"/>
                  <a:pt x="10064" y="6856"/>
                </a:cubicBezTo>
                <a:lnTo>
                  <a:pt x="10064" y="12268"/>
                </a:lnTo>
                <a:cubicBezTo>
                  <a:pt x="10064" y="12619"/>
                  <a:pt x="10394" y="12904"/>
                  <a:pt x="10800" y="12904"/>
                </a:cubicBezTo>
                <a:cubicBezTo>
                  <a:pt x="11206" y="12904"/>
                  <a:pt x="11536" y="12619"/>
                  <a:pt x="11536" y="12268"/>
                </a:cubicBezTo>
                <a:lnTo>
                  <a:pt x="11536" y="6856"/>
                </a:lnTo>
                <a:cubicBezTo>
                  <a:pt x="11536" y="6505"/>
                  <a:pt x="11206" y="6222"/>
                  <a:pt x="10800" y="6222"/>
                </a:cubicBezTo>
                <a:close/>
              </a:path>
            </a:pathLst>
          </a:custGeom>
          <a:solidFill>
            <a:schemeClr val="accent1">
              <a:alpha val="37604"/>
            </a:schemeClr>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6" presetClass="emph" presetSubtype="0" fill="hold" grpId="1" nodeType="clickEffect">
                                  <p:stCondLst>
                                    <p:cond delay="0"/>
                                  </p:stCondLst>
                                  <p:childTnLst>
                                    <p:animEffect transition="out" filter="fade">
                                      <p:cBhvr>
                                        <p:cTn id="6" dur="2000" fill="hold" tmFilter="0, 0; .2, .5; .8, .5; 1, 0"/>
                                        <p:tgtEl>
                                          <p:spTgt spid="428"/>
                                        </p:tgtEl>
                                      </p:cBhvr>
                                    </p:animEffect>
                                    <p:animScale>
                                      <p:cBhvr>
                                        <p:cTn id="7" dur="1000" fill="hold"/>
                                        <p:tgtEl>
                                          <p:spTgt spid="4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436"/>
                                        </p:tgtEl>
                                        <p:attrNameLst>
                                          <p:attrName>style.visibility</p:attrName>
                                        </p:attrNameLst>
                                      </p:cBhvr>
                                      <p:to>
                                        <p:strVal val="visible"/>
                                      </p:to>
                                    </p:set>
                                    <p:anim calcmode="lin" valueType="num">
                                      <p:cBhvr>
                                        <p:cTn id="12" dur="1500" fill="hold"/>
                                        <p:tgtEl>
                                          <p:spTgt spid="436"/>
                                        </p:tgtEl>
                                        <p:attrNameLst>
                                          <p:attrName>ppt_x</p:attrName>
                                        </p:attrNameLst>
                                      </p:cBhvr>
                                      <p:tavLst>
                                        <p:tav tm="0">
                                          <p:val>
                                            <p:strVal val="0-#ppt_w/2"/>
                                          </p:val>
                                        </p:tav>
                                        <p:tav tm="100000">
                                          <p:val>
                                            <p:strVal val="#ppt_x"/>
                                          </p:val>
                                        </p:tav>
                                      </p:tavLst>
                                    </p:anim>
                                    <p:anim calcmode="lin" valueType="num">
                                      <p:cBhvr>
                                        <p:cTn id="13" dur="1500" fill="hold"/>
                                        <p:tgtEl>
                                          <p:spTgt spid="43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8" fill="hold" grpId="3" nodeType="clickEffect">
                                  <p:stCondLst>
                                    <p:cond delay="0"/>
                                  </p:stCondLst>
                                  <p:iterate>
                                    <p:tmAbs val="0"/>
                                  </p:iterate>
                                  <p:childTnLst>
                                    <p:set>
                                      <p:cBhvr>
                                        <p:cTn id="17" fill="hold"/>
                                        <p:tgtEl>
                                          <p:spTgt spid="434"/>
                                        </p:tgtEl>
                                        <p:attrNameLst>
                                          <p:attrName>style.visibility</p:attrName>
                                        </p:attrNameLst>
                                      </p:cBhvr>
                                      <p:to>
                                        <p:strVal val="visible"/>
                                      </p:to>
                                    </p:set>
                                    <p:anim calcmode="lin" valueType="num">
                                      <p:cBhvr>
                                        <p:cTn id="18" dur="1750" fill="hold"/>
                                        <p:tgtEl>
                                          <p:spTgt spid="434"/>
                                        </p:tgtEl>
                                        <p:attrNameLst>
                                          <p:attrName>ppt_x</p:attrName>
                                        </p:attrNameLst>
                                      </p:cBhvr>
                                      <p:tavLst>
                                        <p:tav tm="0">
                                          <p:val>
                                            <p:strVal val="0-#ppt_w/2"/>
                                          </p:val>
                                        </p:tav>
                                        <p:tav tm="100000">
                                          <p:val>
                                            <p:strVal val="#ppt_x"/>
                                          </p:val>
                                        </p:tav>
                                      </p:tavLst>
                                    </p:anim>
                                    <p:anim calcmode="lin" valueType="num">
                                      <p:cBhvr>
                                        <p:cTn id="19" dur="1750" fill="hold"/>
                                        <p:tgtEl>
                                          <p:spTgt spid="43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4" nodeType="clickEffect">
                                  <p:stCondLst>
                                    <p:cond delay="0"/>
                                  </p:stCondLst>
                                  <p:iterate>
                                    <p:tmAbs val="0"/>
                                  </p:iterate>
                                  <p:childTnLst>
                                    <p:set>
                                      <p:cBhvr>
                                        <p:cTn id="23" fill="hold"/>
                                        <p:tgtEl>
                                          <p:spTgt spid="437"/>
                                        </p:tgtEl>
                                        <p:attrNameLst>
                                          <p:attrName>style.visibility</p:attrName>
                                        </p:attrNameLst>
                                      </p:cBhvr>
                                      <p:to>
                                        <p:strVal val="visible"/>
                                      </p:to>
                                    </p:set>
                                    <p:anim calcmode="lin" valueType="num">
                                      <p:cBhvr>
                                        <p:cTn id="24" dur="1500" fill="hold"/>
                                        <p:tgtEl>
                                          <p:spTgt spid="437"/>
                                        </p:tgtEl>
                                        <p:attrNameLst>
                                          <p:attrName>ppt_x</p:attrName>
                                        </p:attrNameLst>
                                      </p:cBhvr>
                                      <p:tavLst>
                                        <p:tav tm="0">
                                          <p:val>
                                            <p:strVal val="0-#ppt_w/2"/>
                                          </p:val>
                                        </p:tav>
                                        <p:tav tm="100000">
                                          <p:val>
                                            <p:strVal val="#ppt_x"/>
                                          </p:val>
                                        </p:tav>
                                      </p:tavLst>
                                    </p:anim>
                                    <p:anim calcmode="lin" valueType="num">
                                      <p:cBhvr>
                                        <p:cTn id="25" dur="1500" fill="hold"/>
                                        <p:tgtEl>
                                          <p:spTgt spid="43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5" nodeType="clickEffect">
                                  <p:stCondLst>
                                    <p:cond delay="0"/>
                                  </p:stCondLst>
                                  <p:iterate>
                                    <p:tmAbs val="0"/>
                                  </p:iterate>
                                  <p:childTnLst>
                                    <p:set>
                                      <p:cBhvr>
                                        <p:cTn id="29" fill="hold"/>
                                        <p:tgtEl>
                                          <p:spTgt spid="441"/>
                                        </p:tgtEl>
                                        <p:attrNameLst>
                                          <p:attrName>style.visibility</p:attrName>
                                        </p:attrNameLst>
                                      </p:cBhvr>
                                      <p:to>
                                        <p:strVal val="visible"/>
                                      </p:to>
                                    </p:set>
                                    <p:anim calcmode="lin" valueType="num">
                                      <p:cBhvr>
                                        <p:cTn id="30" dur="1750" fill="hold"/>
                                        <p:tgtEl>
                                          <p:spTgt spid="441"/>
                                        </p:tgtEl>
                                        <p:attrNameLst>
                                          <p:attrName>ppt_x</p:attrName>
                                        </p:attrNameLst>
                                      </p:cBhvr>
                                      <p:tavLst>
                                        <p:tav tm="0">
                                          <p:val>
                                            <p:strVal val="0-#ppt_w/2"/>
                                          </p:val>
                                        </p:tav>
                                        <p:tav tm="100000">
                                          <p:val>
                                            <p:strVal val="#ppt_x"/>
                                          </p:val>
                                        </p:tav>
                                      </p:tavLst>
                                    </p:anim>
                                    <p:anim calcmode="lin" valueType="num">
                                      <p:cBhvr>
                                        <p:cTn id="31" dur="1750" fill="hold"/>
                                        <p:tgtEl>
                                          <p:spTgt spid="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1" animBg="1" advAuto="0"/>
      <p:bldP spid="434" grpId="3" animBg="1" advAuto="0"/>
      <p:bldP spid="436" grpId="2" animBg="1" advAuto="0"/>
      <p:bldP spid="437" grpId="4" animBg="1" advAuto="0"/>
      <p:bldP spid="441" grpId="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CA8BF0DB-AE66-1029-A334-DE2BE81C1946}"/>
              </a:ext>
            </a:extLst>
          </p:cNvPr>
          <p:cNvPicPr>
            <a:picLocks noChangeAspect="1"/>
          </p:cNvPicPr>
          <p:nvPr/>
        </p:nvPicPr>
        <p:blipFill>
          <a:blip r:embed="rId2"/>
          <a:stretch>
            <a:fillRect/>
          </a:stretch>
        </p:blipFill>
        <p:spPr>
          <a:xfrm>
            <a:off x="353393" y="198783"/>
            <a:ext cx="24014752" cy="13508299"/>
          </a:xfrm>
          <a:prstGeom prst="rect">
            <a:avLst/>
          </a:prstGeom>
          <a:ln w="12700">
            <a:miter lim="400000"/>
          </a:ln>
        </p:spPr>
      </p:pic>
      <p:sp>
        <p:nvSpPr>
          <p:cNvPr id="443" name="1"/>
          <p:cNvSpPr txBox="1">
            <a:spLocks noGrp="1"/>
          </p:cNvSpPr>
          <p:nvPr>
            <p:ph type="title"/>
          </p:nvPr>
        </p:nvSpPr>
        <p:spPr>
          <a:xfrm>
            <a:off x="3333582" y="2007754"/>
            <a:ext cx="2016582" cy="2006601"/>
          </a:xfrm>
          <a:prstGeom prst="rect">
            <a:avLst/>
          </a:prstGeom>
        </p:spPr>
        <p:txBody>
          <a:bodyPr/>
          <a:lstStyle>
            <a:lvl1pPr>
              <a:defRPr>
                <a:solidFill>
                  <a:schemeClr val="accent1">
                    <a:lumOff val="-13575"/>
                  </a:schemeClr>
                </a:solidFill>
              </a:defRPr>
            </a:lvl1pPr>
          </a:lstStyle>
          <a:p>
            <a:r>
              <a:t>1</a:t>
            </a:r>
          </a:p>
        </p:txBody>
      </p:sp>
      <p:sp>
        <p:nvSpPr>
          <p:cNvPr id="444" name="Pathway to Success"/>
          <p:cNvSpPr txBox="1">
            <a:spLocks noGrp="1"/>
          </p:cNvSpPr>
          <p:nvPr>
            <p:ph type="body" sz="quarter" idx="1"/>
          </p:nvPr>
        </p:nvSpPr>
        <p:spPr>
          <a:xfrm>
            <a:off x="9675979" y="4034164"/>
            <a:ext cx="5032042" cy="961357"/>
          </a:xfrm>
          <a:prstGeom prst="rect">
            <a:avLst/>
          </a:prstGeom>
        </p:spPr>
        <p:txBody>
          <a:bodyPr/>
          <a:lstStyle>
            <a:lvl1pPr defTabSz="643889">
              <a:defRPr sz="4212" u="sng">
                <a:solidFill>
                  <a:schemeClr val="accent3">
                    <a:hueOff val="914337"/>
                    <a:satOff val="31515"/>
                    <a:lumOff val="-30790"/>
                  </a:schemeClr>
                </a:solidFill>
              </a:defRPr>
            </a:lvl1pPr>
          </a:lstStyle>
          <a:p>
            <a:r>
              <a:t>Pathway to Success</a:t>
            </a:r>
          </a:p>
        </p:txBody>
      </p:sp>
      <p:sp>
        <p:nvSpPr>
          <p:cNvPr id="445" name="2"/>
          <p:cNvSpPr txBox="1"/>
          <p:nvPr/>
        </p:nvSpPr>
        <p:spPr>
          <a:xfrm>
            <a:off x="11183709" y="2007754"/>
            <a:ext cx="2016582"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ctr">
              <a:spcBef>
                <a:spcPts val="0"/>
              </a:spcBef>
              <a:defRPr sz="11200">
                <a:solidFill>
                  <a:schemeClr val="accent3">
                    <a:hueOff val="914337"/>
                    <a:satOff val="31515"/>
                    <a:lumOff val="-30790"/>
                  </a:schemeClr>
                </a:solidFill>
                <a:latin typeface="+mn-lt"/>
                <a:ea typeface="+mn-ea"/>
                <a:cs typeface="+mn-cs"/>
                <a:sym typeface="Helvetica Neue Medium"/>
              </a:defRPr>
            </a:lvl1pPr>
          </a:lstStyle>
          <a:p>
            <a:r>
              <a:t>2</a:t>
            </a:r>
          </a:p>
        </p:txBody>
      </p:sp>
      <p:sp>
        <p:nvSpPr>
          <p:cNvPr id="446" name="3"/>
          <p:cNvSpPr txBox="1"/>
          <p:nvPr/>
        </p:nvSpPr>
        <p:spPr>
          <a:xfrm>
            <a:off x="18311319" y="2007754"/>
            <a:ext cx="2016582"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ctr">
              <a:spcBef>
                <a:spcPts val="0"/>
              </a:spcBef>
              <a:defRPr sz="11200">
                <a:solidFill>
                  <a:schemeClr val="accent1">
                    <a:lumOff val="-13575"/>
                  </a:schemeClr>
                </a:solidFill>
                <a:latin typeface="+mn-lt"/>
                <a:ea typeface="+mn-ea"/>
                <a:cs typeface="+mn-cs"/>
                <a:sym typeface="Helvetica Neue Medium"/>
              </a:defRPr>
            </a:lvl1pPr>
          </a:lstStyle>
          <a:p>
            <a:r>
              <a:t>3</a:t>
            </a:r>
          </a:p>
        </p:txBody>
      </p:sp>
      <p:sp>
        <p:nvSpPr>
          <p:cNvPr id="447" name="Identify Goal"/>
          <p:cNvSpPr txBox="1"/>
          <p:nvPr/>
        </p:nvSpPr>
        <p:spPr>
          <a:xfrm>
            <a:off x="2563212" y="4005905"/>
            <a:ext cx="355732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chemeClr val="accent1">
                    <a:lumOff val="-13575"/>
                  </a:schemeClr>
                </a:solidFill>
              </a:defRPr>
            </a:lvl1pPr>
          </a:lstStyle>
          <a:p>
            <a:r>
              <a:t>Identify Goal</a:t>
            </a:r>
          </a:p>
        </p:txBody>
      </p:sp>
      <p:sp>
        <p:nvSpPr>
          <p:cNvPr id="448" name="Goal Achieved"/>
          <p:cNvSpPr txBox="1"/>
          <p:nvPr/>
        </p:nvSpPr>
        <p:spPr>
          <a:xfrm>
            <a:off x="17281259" y="4005905"/>
            <a:ext cx="407670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chemeClr val="accent1">
                    <a:lumOff val="-13575"/>
                  </a:schemeClr>
                </a:solidFill>
              </a:defRPr>
            </a:lvl1pPr>
          </a:lstStyle>
          <a:p>
            <a:r>
              <a:t>Goal Achieved</a:t>
            </a:r>
          </a:p>
        </p:txBody>
      </p:sp>
      <p:sp>
        <p:nvSpPr>
          <p:cNvPr id="449" name="Telephone Customer…"/>
          <p:cNvSpPr txBox="1"/>
          <p:nvPr/>
        </p:nvSpPr>
        <p:spPr>
          <a:xfrm>
            <a:off x="1249186" y="5333176"/>
            <a:ext cx="5918303" cy="2256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r>
              <a:t>Telephone Customer </a:t>
            </a:r>
          </a:p>
          <a:p>
            <a:pPr algn="ctr">
              <a:spcBef>
                <a:spcPts val="0"/>
              </a:spcBef>
            </a:pPr>
            <a:r>
              <a:t>has their Question(s) </a:t>
            </a:r>
          </a:p>
          <a:p>
            <a:pPr algn="ctr">
              <a:spcBef>
                <a:spcPts val="0"/>
              </a:spcBef>
            </a:pPr>
            <a:r>
              <a:t>Answered</a:t>
            </a:r>
          </a:p>
        </p:txBody>
      </p:sp>
      <p:sp>
        <p:nvSpPr>
          <p:cNvPr id="450" name="Every Phone Customer is…"/>
          <p:cNvSpPr txBox="1"/>
          <p:nvPr/>
        </p:nvSpPr>
        <p:spPr>
          <a:xfrm>
            <a:off x="16291560" y="5695126"/>
            <a:ext cx="7057404" cy="1532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pPr>
            <a:r>
              <a:t>Every Phone Customer is </a:t>
            </a:r>
          </a:p>
          <a:p>
            <a:pPr algn="ctr">
              <a:spcBef>
                <a:spcPts val="0"/>
              </a:spcBef>
            </a:pPr>
            <a:r>
              <a:t>Satisfied</a:t>
            </a:r>
          </a:p>
        </p:txBody>
      </p:sp>
      <p:sp>
        <p:nvSpPr>
          <p:cNvPr id="451" name="How to Make an SOP"/>
          <p:cNvSpPr txBox="1"/>
          <p:nvPr/>
        </p:nvSpPr>
        <p:spPr>
          <a:xfrm>
            <a:off x="4931029" y="437545"/>
            <a:ext cx="14159079" cy="178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1200">
                <a:latin typeface="+mn-lt"/>
                <a:ea typeface="+mn-ea"/>
                <a:cs typeface="+mn-cs"/>
                <a:sym typeface="Helvetica Neue Medium"/>
              </a:defRPr>
            </a:lvl1pPr>
          </a:lstStyle>
          <a:p>
            <a:r>
              <a:t>How to Make an SOP</a:t>
            </a:r>
          </a:p>
        </p:txBody>
      </p:sp>
      <p:grpSp>
        <p:nvGrpSpPr>
          <p:cNvPr id="455" name="Group"/>
          <p:cNvGrpSpPr/>
          <p:nvPr/>
        </p:nvGrpSpPr>
        <p:grpSpPr>
          <a:xfrm>
            <a:off x="8988685" y="5163316"/>
            <a:ext cx="6285500" cy="2595952"/>
            <a:chOff x="0" y="0"/>
            <a:chExt cx="6285499" cy="2595950"/>
          </a:xfrm>
        </p:grpSpPr>
        <p:sp>
          <p:nvSpPr>
            <p:cNvPr id="452" name="Cloud"/>
            <p:cNvSpPr/>
            <p:nvPr/>
          </p:nvSpPr>
          <p:spPr>
            <a:xfrm rot="21597590">
              <a:off x="611" y="543350"/>
              <a:ext cx="2894660" cy="1744486"/>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42132"/>
              </a:scheme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453" name="Cloud"/>
            <p:cNvSpPr/>
            <p:nvPr/>
          </p:nvSpPr>
          <p:spPr>
            <a:xfrm>
              <a:off x="2420746" y="266832"/>
              <a:ext cx="3864755" cy="2329119"/>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19286"/>
              </a:scheme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454" name="Cloud"/>
            <p:cNvSpPr/>
            <p:nvPr/>
          </p:nvSpPr>
          <p:spPr>
            <a:xfrm>
              <a:off x="1730946" y="0"/>
              <a:ext cx="2141628" cy="1290665"/>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alpha val="88883"/>
              </a:scheme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456" name="Rectangle"/>
          <p:cNvSpPr/>
          <p:nvPr/>
        </p:nvSpPr>
        <p:spPr>
          <a:xfrm>
            <a:off x="8263827" y="5048870"/>
            <a:ext cx="7493483" cy="3214740"/>
          </a:xfrm>
          <a:prstGeom prst="rect">
            <a:avLst/>
          </a:prstGeom>
          <a:solidFill>
            <a:srgbClr val="FFFFFF"/>
          </a:solidFill>
          <a:ln w="152400">
            <a:solidFill>
              <a:schemeClr val="accent1">
                <a:lumOff val="-13575"/>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2250" fill="hold"/>
                                        <p:tgtEl>
                                          <p:spTgt spid="456"/>
                                        </p:tgtEl>
                                        <p:attrNameLst>
                                          <p:attrName>ppt_x</p:attrName>
                                        </p:attrNameLst>
                                      </p:cBhvr>
                                      <p:tavLst>
                                        <p:tav tm="0">
                                          <p:val>
                                            <p:strVal val="0-#ppt_w/2"/>
                                          </p:val>
                                        </p:tav>
                                        <p:tav tm="100000">
                                          <p:val>
                                            <p:strVal val="#ppt_x"/>
                                          </p:val>
                                        </p:tav>
                                      </p:tavLst>
                                    </p:anim>
                                    <p:anim calcmode="lin" valueType="num">
                                      <p:cBhvr>
                                        <p:cTn id="8" dur="2250" fill="hold"/>
                                        <p:tgtEl>
                                          <p:spTgt spid="4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460" name="Rectangle"/>
          <p:cNvGrpSpPr/>
          <p:nvPr/>
        </p:nvGrpSpPr>
        <p:grpSpPr>
          <a:xfrm>
            <a:off x="12282964" y="3902185"/>
            <a:ext cx="9489121" cy="7791230"/>
            <a:chOff x="0" y="0"/>
            <a:chExt cx="9489119" cy="7791229"/>
          </a:xfrm>
        </p:grpSpPr>
        <p:sp>
          <p:nvSpPr>
            <p:cNvPr id="459" name="Rectangle"/>
            <p:cNvSpPr/>
            <p:nvPr/>
          </p:nvSpPr>
          <p:spPr>
            <a:xfrm>
              <a:off x="12699" y="355600"/>
              <a:ext cx="9463721" cy="7321330"/>
            </a:xfrm>
            <a:prstGeom prst="rect">
              <a:avLst/>
            </a:prstGeom>
            <a:solidFill>
              <a:srgbClr val="FFFFFF"/>
            </a:soli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458" name="Rectangle Rectangle" descr="Rectangle Rectangle"/>
            <p:cNvPicPr>
              <a:picLocks/>
            </p:cNvPicPr>
            <p:nvPr/>
          </p:nvPicPr>
          <p:blipFill>
            <a:blip r:embed="rId3"/>
            <a:stretch>
              <a:fillRect/>
            </a:stretch>
          </p:blipFill>
          <p:spPr>
            <a:xfrm>
              <a:off x="-1" y="0"/>
              <a:ext cx="9489121" cy="7791230"/>
            </a:xfrm>
            <a:prstGeom prst="rect">
              <a:avLst/>
            </a:prstGeom>
            <a:effectLst/>
          </p:spPr>
        </p:pic>
      </p:grpSp>
      <p:sp>
        <p:nvSpPr>
          <p:cNvPr id="461" name="Generate SOP Content"/>
          <p:cNvSpPr txBox="1">
            <a:spLocks noGrp="1"/>
          </p:cNvSpPr>
          <p:nvPr>
            <p:ph type="title"/>
          </p:nvPr>
        </p:nvSpPr>
        <p:spPr>
          <a:xfrm>
            <a:off x="1689100" y="543887"/>
            <a:ext cx="21005800" cy="2286001"/>
          </a:xfrm>
          <a:prstGeom prst="rect">
            <a:avLst/>
          </a:prstGeom>
        </p:spPr>
        <p:txBody>
          <a:bodyPr/>
          <a:lstStyle/>
          <a:p>
            <a:r>
              <a:t>Generate SOP Content</a:t>
            </a:r>
          </a:p>
        </p:txBody>
      </p:sp>
      <p:sp>
        <p:nvSpPr>
          <p:cNvPr id="462" name="Typed into Document"/>
          <p:cNvSpPr txBox="1">
            <a:spLocks noGrp="1"/>
          </p:cNvSpPr>
          <p:nvPr>
            <p:ph type="body" sz="half" idx="1"/>
          </p:nvPr>
        </p:nvSpPr>
        <p:spPr>
          <a:xfrm>
            <a:off x="1802186" y="3149600"/>
            <a:ext cx="10223501" cy="9296400"/>
          </a:xfrm>
          <a:prstGeom prst="rect">
            <a:avLst/>
          </a:prstGeom>
        </p:spPr>
        <p:txBody>
          <a:bodyPr anchor="t"/>
          <a:lstStyle>
            <a:lvl1pPr marL="0" indent="0">
              <a:buSzTx/>
              <a:buNone/>
            </a:lvl1pPr>
          </a:lstStyle>
          <a:p>
            <a:r>
              <a:t>Typed into Document</a:t>
            </a:r>
          </a:p>
        </p:txBody>
      </p:sp>
      <p:sp>
        <p:nvSpPr>
          <p:cNvPr id="463" name="Voice Memo"/>
          <p:cNvSpPr txBox="1"/>
          <p:nvPr/>
        </p:nvSpPr>
        <p:spPr>
          <a:xfrm>
            <a:off x="12444303" y="3149600"/>
            <a:ext cx="10223501"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spcBef>
                <a:spcPts val="4500"/>
              </a:spcBef>
              <a:defRPr sz="3800"/>
            </a:lvl1pPr>
          </a:lstStyle>
          <a:p>
            <a:r>
              <a:t>Voice Memo</a:t>
            </a:r>
          </a:p>
        </p:txBody>
      </p:sp>
      <p:grpSp>
        <p:nvGrpSpPr>
          <p:cNvPr id="466" name="Screenshot 2025-07-01 at 10.16.31 AM.png"/>
          <p:cNvGrpSpPr/>
          <p:nvPr/>
        </p:nvGrpSpPr>
        <p:grpSpPr>
          <a:xfrm>
            <a:off x="1498030" y="3938608"/>
            <a:ext cx="10223483" cy="7718384"/>
            <a:chOff x="0" y="0"/>
            <a:chExt cx="10223482" cy="7718383"/>
          </a:xfrm>
        </p:grpSpPr>
        <p:pic>
          <p:nvPicPr>
            <p:cNvPr id="465" name="Screenshot 2025-07-01 at 10.16.31 AM.png" descr="Screenshot 2025-07-01 at 10.16.31 AM.png"/>
            <p:cNvPicPr>
              <a:picLocks noChangeAspect="1"/>
            </p:cNvPicPr>
            <p:nvPr/>
          </p:nvPicPr>
          <p:blipFill>
            <a:blip r:embed="rId4"/>
            <a:srcRect/>
            <a:stretch>
              <a:fillRect/>
            </a:stretch>
          </p:blipFill>
          <p:spPr>
            <a:xfrm>
              <a:off x="12700" y="355600"/>
              <a:ext cx="10198083" cy="7248484"/>
            </a:xfrm>
            <a:prstGeom prst="rect">
              <a:avLst/>
            </a:prstGeom>
            <a:ln>
              <a:noFill/>
            </a:ln>
            <a:effectLst/>
          </p:spPr>
        </p:pic>
        <p:pic>
          <p:nvPicPr>
            <p:cNvPr id="464" name="Screenshot 2025-07-01 at 10.16.31 AM.png" descr="Screenshot 2025-07-01 at 10.16.31 AM.png"/>
            <p:cNvPicPr>
              <a:picLocks/>
            </p:cNvPicPr>
            <p:nvPr/>
          </p:nvPicPr>
          <p:blipFill>
            <a:blip r:embed="rId5"/>
            <a:stretch>
              <a:fillRect/>
            </a:stretch>
          </p:blipFill>
          <p:spPr>
            <a:xfrm>
              <a:off x="0" y="0"/>
              <a:ext cx="10223483" cy="7718384"/>
            </a:xfrm>
            <a:prstGeom prst="rect">
              <a:avLst/>
            </a:prstGeom>
            <a:effectLst/>
          </p:spPr>
        </p:pic>
      </p:grpSp>
      <p:sp>
        <p:nvSpPr>
          <p:cNvPr id="467" name="Here's the information for an SOP for answering the phone the phone should be answered in four rings or less smile when answering the phone. Customers can hear your friendly voice and it sets the tone for the whole message or the whole call exchange. Whe"/>
          <p:cNvSpPr txBox="1"/>
          <p:nvPr/>
        </p:nvSpPr>
        <p:spPr>
          <a:xfrm>
            <a:off x="12662909" y="4972050"/>
            <a:ext cx="8729232" cy="565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1900">
                <a:latin typeface="Helvetica"/>
                <a:ea typeface="Helvetica"/>
                <a:cs typeface="Helvetica"/>
                <a:sym typeface="Helvetica"/>
              </a:defRPr>
            </a:lvl1pPr>
          </a:lstStyle>
          <a:p>
            <a:r>
              <a:t>Here's the information for an SOP for answering the phone the phone should be answered in four rings or less smile when answering the phone. Customers can hear your friendly voice and it sets the tone for the whole message or the whole call exchange. When a customer asks a question regarding store hours, always remember to state the last load time, then the closing time. When your customer asks about your ability to launder a specific item, use the first-person voice, as in, I can certainly launder a down comforter. When a customer asks how busy it is, comment knowledgeably with a number of machines that were started in the last 15 minutes or so. This is because those machines will be empty in 20 minutes and available for that next customer. Employees should know how many washers there are in the store. They need to know the prices on each size of washer. Employees should know how many minutes a typical wash cycle takes. When customer asks about drop and dash laundry service, make sure to explain that clothing will be sorted, pre treated, and washed professionally. Let them know when they come in, they'll be asking about we would be asking about special requests, such as sent free dive-free stains. We'll ask them if there's anything we need to know about the laundry. When a customer calls and just wants to know the price per pound, make sure to let them know that a 10 gallon kitchen garbage bag holds about 15 pounds of laundry.</a:t>
            </a:r>
          </a:p>
        </p:txBody>
      </p:sp>
      <p:grpSp>
        <p:nvGrpSpPr>
          <p:cNvPr id="470" name="Screenshot 2025-07-09 at 3.32.31 PM.png"/>
          <p:cNvGrpSpPr/>
          <p:nvPr/>
        </p:nvGrpSpPr>
        <p:grpSpPr>
          <a:xfrm>
            <a:off x="20565307" y="10409801"/>
            <a:ext cx="2922940" cy="3024318"/>
            <a:chOff x="0" y="0"/>
            <a:chExt cx="2922939" cy="3024317"/>
          </a:xfrm>
        </p:grpSpPr>
        <p:pic>
          <p:nvPicPr>
            <p:cNvPr id="469" name="Screenshot 2025-07-09 at 3.32.31 PM.png" descr="Screenshot 2025-07-09 at 3.32.31 PM.png"/>
            <p:cNvPicPr>
              <a:picLocks noChangeAspect="1"/>
            </p:cNvPicPr>
            <p:nvPr/>
          </p:nvPicPr>
          <p:blipFill>
            <a:blip r:embed="rId6"/>
            <a:stretch>
              <a:fillRect/>
            </a:stretch>
          </p:blipFill>
          <p:spPr>
            <a:xfrm>
              <a:off x="127000" y="88900"/>
              <a:ext cx="2668940" cy="2694118"/>
            </a:xfrm>
            <a:prstGeom prst="rect">
              <a:avLst/>
            </a:prstGeom>
            <a:ln>
              <a:noFill/>
            </a:ln>
            <a:effectLst/>
          </p:spPr>
        </p:pic>
        <p:pic>
          <p:nvPicPr>
            <p:cNvPr id="468" name="Screenshot 2025-07-09 at 3.32.31 PM.png" descr="Screenshot 2025-07-09 at 3.32.31 PM.png"/>
            <p:cNvPicPr>
              <a:picLocks/>
            </p:cNvPicPr>
            <p:nvPr/>
          </p:nvPicPr>
          <p:blipFill>
            <a:blip r:embed="rId7"/>
            <a:stretch>
              <a:fillRect/>
            </a:stretch>
          </p:blipFill>
          <p:spPr>
            <a:xfrm>
              <a:off x="0" y="0"/>
              <a:ext cx="2922940" cy="3024318"/>
            </a:xfrm>
            <a:prstGeom prst="rect">
              <a:avLst/>
            </a:prstGeom>
            <a:effectLst/>
          </p:spPr>
        </p:pic>
      </p:grpSp>
      <p:sp>
        <p:nvSpPr>
          <p:cNvPr id="471" name="15 minutes at computer"/>
          <p:cNvSpPr txBox="1"/>
          <p:nvPr/>
        </p:nvSpPr>
        <p:spPr>
          <a:xfrm>
            <a:off x="3001841" y="11648097"/>
            <a:ext cx="659739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15 minutes at computer</a:t>
            </a:r>
          </a:p>
        </p:txBody>
      </p:sp>
      <p:sp>
        <p:nvSpPr>
          <p:cNvPr id="472" name="2 minutes on phone"/>
          <p:cNvSpPr txBox="1"/>
          <p:nvPr/>
        </p:nvSpPr>
        <p:spPr>
          <a:xfrm>
            <a:off x="14018499" y="11648097"/>
            <a:ext cx="552450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 minutes on phone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1000" fill="hold"/>
                                        <p:tgtEl>
                                          <p:spTgt spid="472"/>
                                        </p:tgtEl>
                                        <p:attrNameLst>
                                          <p:attrName>ppt_x</p:attrName>
                                        </p:attrNameLst>
                                      </p:cBhvr>
                                      <p:tavLst>
                                        <p:tav tm="0">
                                          <p:val>
                                            <p:strVal val="0-#ppt_w/2"/>
                                          </p:val>
                                        </p:tav>
                                        <p:tav tm="100000">
                                          <p:val>
                                            <p:strVal val="#ppt_x"/>
                                          </p:val>
                                        </p:tav>
                                      </p:tavLst>
                                    </p:anim>
                                    <p:anim calcmode="lin" valueType="num">
                                      <p:cBhvr>
                                        <p:cTn id="8" dur="1000" fill="hold"/>
                                        <p:tgtEl>
                                          <p:spTgt spid="4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471"/>
                                        </p:tgtEl>
                                        <p:attrNameLst>
                                          <p:attrName>style.visibility</p:attrName>
                                        </p:attrNameLst>
                                      </p:cBhvr>
                                      <p:to>
                                        <p:strVal val="visible"/>
                                      </p:to>
                                    </p:set>
                                    <p:anim calcmode="lin" valueType="num">
                                      <p:cBhvr>
                                        <p:cTn id="13" dur="1000" fill="hold"/>
                                        <p:tgtEl>
                                          <p:spTgt spid="471"/>
                                        </p:tgtEl>
                                        <p:attrNameLst>
                                          <p:attrName>ppt_x</p:attrName>
                                        </p:attrNameLst>
                                      </p:cBhvr>
                                      <p:tavLst>
                                        <p:tav tm="0">
                                          <p:val>
                                            <p:strVal val="0-#ppt_w/2"/>
                                          </p:val>
                                        </p:tav>
                                        <p:tav tm="100000">
                                          <p:val>
                                            <p:strVal val="#ppt_x"/>
                                          </p:val>
                                        </p:tav>
                                      </p:tavLst>
                                    </p:anim>
                                    <p:anim calcmode="lin" valueType="num">
                                      <p:cBhvr>
                                        <p:cTn id="14" dur="1000" fill="hold"/>
                                        <p:tgtEl>
                                          <p:spTgt spid="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2" animBg="1" advAuto="0"/>
      <p:bldP spid="472"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476" name="Rectangle"/>
          <p:cNvGrpSpPr/>
          <p:nvPr/>
        </p:nvGrpSpPr>
        <p:grpSpPr>
          <a:xfrm>
            <a:off x="1478175" y="3896571"/>
            <a:ext cx="10009625" cy="7518983"/>
            <a:chOff x="0" y="0"/>
            <a:chExt cx="10009624" cy="7518982"/>
          </a:xfrm>
        </p:grpSpPr>
        <p:sp>
          <p:nvSpPr>
            <p:cNvPr id="475" name="Rectangle"/>
            <p:cNvSpPr/>
            <p:nvPr/>
          </p:nvSpPr>
          <p:spPr>
            <a:xfrm>
              <a:off x="12699" y="355600"/>
              <a:ext cx="9984226" cy="7049083"/>
            </a:xfrm>
            <a:prstGeom prst="rect">
              <a:avLst/>
            </a:prstGeom>
            <a:solidFill>
              <a:srgbClr val="FFFFFF"/>
            </a:soli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474" name="Rectangle Rectangle" descr="Rectangle Rectangle"/>
            <p:cNvPicPr>
              <a:picLocks/>
            </p:cNvPicPr>
            <p:nvPr/>
          </p:nvPicPr>
          <p:blipFill>
            <a:blip r:embed="rId3"/>
            <a:stretch>
              <a:fillRect/>
            </a:stretch>
          </p:blipFill>
          <p:spPr>
            <a:xfrm>
              <a:off x="-1" y="0"/>
              <a:ext cx="10009626" cy="7518983"/>
            </a:xfrm>
            <a:prstGeom prst="rect">
              <a:avLst/>
            </a:prstGeom>
            <a:effectLst/>
          </p:spPr>
        </p:pic>
      </p:grpSp>
      <p:sp>
        <p:nvSpPr>
          <p:cNvPr id="477" name="Format using AI"/>
          <p:cNvSpPr txBox="1">
            <a:spLocks noGrp="1"/>
          </p:cNvSpPr>
          <p:nvPr>
            <p:ph type="title"/>
          </p:nvPr>
        </p:nvSpPr>
        <p:spPr>
          <a:xfrm>
            <a:off x="1689100" y="558370"/>
            <a:ext cx="21005800" cy="2286001"/>
          </a:xfrm>
          <a:prstGeom prst="rect">
            <a:avLst/>
          </a:prstGeom>
        </p:spPr>
        <p:txBody>
          <a:bodyPr/>
          <a:lstStyle/>
          <a:p>
            <a:r>
              <a:t>Format using AI</a:t>
            </a:r>
          </a:p>
        </p:txBody>
      </p:sp>
      <p:sp>
        <p:nvSpPr>
          <p:cNvPr id="478" name="Use a Voice Memo app on your phone:"/>
          <p:cNvSpPr txBox="1"/>
          <p:nvPr/>
        </p:nvSpPr>
        <p:spPr>
          <a:xfrm>
            <a:off x="1428678" y="3215881"/>
            <a:ext cx="8533580" cy="74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spcBef>
                <a:spcPts val="4500"/>
              </a:spcBef>
              <a:defRPr sz="3800"/>
            </a:lvl1pPr>
          </a:lstStyle>
          <a:p>
            <a:r>
              <a:t>Use a Voice Memo app on your phone:</a:t>
            </a:r>
          </a:p>
        </p:txBody>
      </p:sp>
      <p:sp>
        <p:nvSpPr>
          <p:cNvPr id="479" name="Here's the information for an SOP for answering the phone the phone should be answered in four rings or less smile when answering the phone. Customers can hear your friendly voice and it sets the tone for the whole message or the whole call exchange. Whe"/>
          <p:cNvSpPr txBox="1"/>
          <p:nvPr/>
        </p:nvSpPr>
        <p:spPr>
          <a:xfrm>
            <a:off x="1930084" y="4972050"/>
            <a:ext cx="9105807" cy="565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1900">
                <a:latin typeface="Helvetica"/>
                <a:ea typeface="Helvetica"/>
                <a:cs typeface="Helvetica"/>
                <a:sym typeface="Helvetica"/>
              </a:defRPr>
            </a:lvl1pPr>
          </a:lstStyle>
          <a:p>
            <a:r>
              <a:t>Here's the information for an SOP for answering the phone the phone should be answered in four rings or less smile when answering the phone. Customers can hear your friendly voice and it sets the tone for the whole message or the whole call exchange. When a customer asks a question regarding store hours, always remember to state the last load time, then the closing time. When your customer asks about your ability to launder a specific item, use the first-person voice, as in, I can certainly launder a down comforter. When a customer asks how busy it is, comment knowledgeably with a number of machines that were started in the last 15 minutes or so. This is because those machines will be empty in 20 minutes and available for that next customer. Employees should know how many washers there are in the store. They need to know the prices on each size of washer. Employees should know how many minutes a typical wash cycle takes. When customer asks about drop and dash laundry service, make sure to explain that clothing will be sorted, pre treated, and washed professionally. Let them know when they come in, they'll be asking about we would be asking about special requests, such as sent free dive-free stains. We'll ask them if there's anything we need to know about the laundry. When a customer calls and just wants to know the price per pound, make sure to let them know that a 10 gallon kitchen garbage bag holds about 15 pounds of laundry.</a:t>
            </a:r>
          </a:p>
        </p:txBody>
      </p:sp>
      <p:grpSp>
        <p:nvGrpSpPr>
          <p:cNvPr id="482" name="Screenshot 2025-07-09 at 3.32.31 PM.png"/>
          <p:cNvGrpSpPr/>
          <p:nvPr/>
        </p:nvGrpSpPr>
        <p:grpSpPr>
          <a:xfrm>
            <a:off x="6089746" y="10511186"/>
            <a:ext cx="2922940" cy="3024319"/>
            <a:chOff x="0" y="0"/>
            <a:chExt cx="2922939" cy="3024317"/>
          </a:xfrm>
        </p:grpSpPr>
        <p:pic>
          <p:nvPicPr>
            <p:cNvPr id="481" name="Screenshot 2025-07-09 at 3.32.31 PM.png" descr="Screenshot 2025-07-09 at 3.32.31 PM.png"/>
            <p:cNvPicPr>
              <a:picLocks noChangeAspect="1"/>
            </p:cNvPicPr>
            <p:nvPr/>
          </p:nvPicPr>
          <p:blipFill>
            <a:blip r:embed="rId4"/>
            <a:stretch>
              <a:fillRect/>
            </a:stretch>
          </p:blipFill>
          <p:spPr>
            <a:xfrm>
              <a:off x="127000" y="88900"/>
              <a:ext cx="2668940" cy="2694118"/>
            </a:xfrm>
            <a:prstGeom prst="rect">
              <a:avLst/>
            </a:prstGeom>
            <a:ln>
              <a:noFill/>
            </a:ln>
            <a:effectLst/>
          </p:spPr>
        </p:pic>
        <p:pic>
          <p:nvPicPr>
            <p:cNvPr id="480" name="Screenshot 2025-07-09 at 3.32.31 PM.png" descr="Screenshot 2025-07-09 at 3.32.31 PM.png"/>
            <p:cNvPicPr>
              <a:picLocks/>
            </p:cNvPicPr>
            <p:nvPr/>
          </p:nvPicPr>
          <p:blipFill>
            <a:blip r:embed="rId5"/>
            <a:stretch>
              <a:fillRect/>
            </a:stretch>
          </p:blipFill>
          <p:spPr>
            <a:xfrm>
              <a:off x="0" y="0"/>
              <a:ext cx="2922940" cy="3024318"/>
            </a:xfrm>
            <a:prstGeom prst="rect">
              <a:avLst/>
            </a:prstGeom>
            <a:effectLst/>
          </p:spPr>
        </p:pic>
      </p:grpSp>
      <p:grpSp>
        <p:nvGrpSpPr>
          <p:cNvPr id="485" name="Screenshot 2025-10-13 at 2.01.50 PM.png"/>
          <p:cNvGrpSpPr/>
          <p:nvPr/>
        </p:nvGrpSpPr>
        <p:grpSpPr>
          <a:xfrm>
            <a:off x="13836777" y="3896571"/>
            <a:ext cx="8837063" cy="9385950"/>
            <a:chOff x="0" y="0"/>
            <a:chExt cx="8837062" cy="9385948"/>
          </a:xfrm>
        </p:grpSpPr>
        <p:pic>
          <p:nvPicPr>
            <p:cNvPr id="484" name="Screenshot 2025-10-13 at 2.01.50 PM.png" descr="Screenshot 2025-10-13 at 2.01.50 PM.png"/>
            <p:cNvPicPr>
              <a:picLocks noChangeAspect="1"/>
            </p:cNvPicPr>
            <p:nvPr/>
          </p:nvPicPr>
          <p:blipFill>
            <a:blip r:embed="rId6"/>
            <a:srcRect l="21993" b="11098"/>
            <a:stretch>
              <a:fillRect/>
            </a:stretch>
          </p:blipFill>
          <p:spPr>
            <a:xfrm>
              <a:off x="12700" y="355600"/>
              <a:ext cx="8811663" cy="8916049"/>
            </a:xfrm>
            <a:prstGeom prst="rect">
              <a:avLst/>
            </a:prstGeom>
            <a:ln>
              <a:noFill/>
            </a:ln>
            <a:effectLst/>
          </p:spPr>
        </p:pic>
        <p:pic>
          <p:nvPicPr>
            <p:cNvPr id="483" name="Screenshot 2025-10-13 at 2.01.50 PM.png" descr="Screenshot 2025-10-13 at 2.01.50 PM.png"/>
            <p:cNvPicPr>
              <a:picLocks/>
            </p:cNvPicPr>
            <p:nvPr/>
          </p:nvPicPr>
          <p:blipFill>
            <a:blip r:embed="rId7"/>
            <a:stretch>
              <a:fillRect/>
            </a:stretch>
          </p:blipFill>
          <p:spPr>
            <a:xfrm>
              <a:off x="0" y="-1"/>
              <a:ext cx="8837063" cy="9385950"/>
            </a:xfrm>
            <a:prstGeom prst="rect">
              <a:avLst/>
            </a:prstGeom>
            <a:effectLst/>
          </p:spPr>
        </p:pic>
      </p:grpSp>
      <p:grpSp>
        <p:nvGrpSpPr>
          <p:cNvPr id="488" name="Screenshot 2025-07-09 at 3.34.07 PM.png"/>
          <p:cNvGrpSpPr/>
          <p:nvPr/>
        </p:nvGrpSpPr>
        <p:grpSpPr>
          <a:xfrm>
            <a:off x="12784273" y="4471168"/>
            <a:ext cx="2922941" cy="3028961"/>
            <a:chOff x="0" y="0"/>
            <a:chExt cx="2922939" cy="3028959"/>
          </a:xfrm>
        </p:grpSpPr>
        <p:pic>
          <p:nvPicPr>
            <p:cNvPr id="487" name="Screenshot 2025-07-09 at 3.34.07 PM.png" descr="Screenshot 2025-07-09 at 3.34.07 PM.png"/>
            <p:cNvPicPr>
              <a:picLocks noChangeAspect="1"/>
            </p:cNvPicPr>
            <p:nvPr/>
          </p:nvPicPr>
          <p:blipFill>
            <a:blip r:embed="rId8"/>
            <a:stretch>
              <a:fillRect/>
            </a:stretch>
          </p:blipFill>
          <p:spPr>
            <a:xfrm>
              <a:off x="127000" y="88900"/>
              <a:ext cx="2668940" cy="2698760"/>
            </a:xfrm>
            <a:prstGeom prst="rect">
              <a:avLst/>
            </a:prstGeom>
            <a:ln>
              <a:noFill/>
            </a:ln>
            <a:effectLst/>
          </p:spPr>
        </p:pic>
        <p:pic>
          <p:nvPicPr>
            <p:cNvPr id="486" name="Screenshot 2025-07-09 at 3.34.07 PM.png" descr="Screenshot 2025-07-09 at 3.34.07 PM.png"/>
            <p:cNvPicPr>
              <a:picLocks/>
            </p:cNvPicPr>
            <p:nvPr/>
          </p:nvPicPr>
          <p:blipFill>
            <a:blip r:embed="rId9"/>
            <a:stretch>
              <a:fillRect/>
            </a:stretch>
          </p:blipFill>
          <p:spPr>
            <a:xfrm>
              <a:off x="0" y="0"/>
              <a:ext cx="2922940" cy="3028960"/>
            </a:xfrm>
            <a:prstGeom prst="rect">
              <a:avLst/>
            </a:prstGeom>
            <a:effectLst/>
          </p:spPr>
        </p:pic>
      </p:grpSp>
      <p:sp>
        <p:nvSpPr>
          <p:cNvPr id="489" name="Paste the Transcript into ChatGPT:"/>
          <p:cNvSpPr txBox="1"/>
          <p:nvPr/>
        </p:nvSpPr>
        <p:spPr>
          <a:xfrm>
            <a:off x="13627510" y="3215881"/>
            <a:ext cx="8533580" cy="74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spcBef>
                <a:spcPts val="4500"/>
              </a:spcBef>
              <a:defRPr sz="3800"/>
            </a:lvl1pPr>
          </a:lstStyle>
          <a:p>
            <a:r>
              <a:t>Paste the Transcript into ChatGPT:</a:t>
            </a:r>
          </a:p>
        </p:txBody>
      </p:sp>
      <p:pic>
        <p:nvPicPr>
          <p:cNvPr id="490" name="Image 2.jpg" descr="Image 2.jpg"/>
          <p:cNvPicPr>
            <a:picLocks/>
          </p:cNvPicPr>
          <p:nvPr/>
        </p:nvPicPr>
        <p:blipFill>
          <a:blip r:embed="rId10"/>
          <a:stretch>
            <a:fillRect/>
          </a:stretch>
        </p:blipFill>
        <p:spPr>
          <a:xfrm>
            <a:off x="20822904" y="10866219"/>
            <a:ext cx="2692009" cy="2768210"/>
          </a:xfrm>
          <a:prstGeom prst="rect">
            <a:avLst/>
          </a:prstGeom>
          <a:effectLst>
            <a:outerShdw blurRad="63500" dist="25400" dir="5400000" rotWithShape="0">
              <a:srgbClr val="000000">
                <a:alpha val="50000"/>
              </a:srgbClr>
            </a:outerShdw>
          </a:effectLst>
        </p:spPr>
      </p:pic>
      <p:grpSp>
        <p:nvGrpSpPr>
          <p:cNvPr id="493" name="Image 1.jpg"/>
          <p:cNvGrpSpPr/>
          <p:nvPr/>
        </p:nvGrpSpPr>
        <p:grpSpPr>
          <a:xfrm>
            <a:off x="20822904" y="7970068"/>
            <a:ext cx="2692009" cy="2768209"/>
            <a:chOff x="0" y="0"/>
            <a:chExt cx="2692008" cy="2768208"/>
          </a:xfrm>
        </p:grpSpPr>
        <p:pic>
          <p:nvPicPr>
            <p:cNvPr id="492" name="Image 1.jpg" descr="Image 1.jpg"/>
            <p:cNvPicPr>
              <a:picLocks noChangeAspect="1"/>
            </p:cNvPicPr>
            <p:nvPr/>
          </p:nvPicPr>
          <p:blipFill>
            <a:blip r:embed="rId11"/>
            <a:stretch>
              <a:fillRect/>
            </a:stretch>
          </p:blipFill>
          <p:spPr>
            <a:xfrm>
              <a:off x="127000" y="88900"/>
              <a:ext cx="2438009" cy="2438009"/>
            </a:xfrm>
            <a:prstGeom prst="rect">
              <a:avLst/>
            </a:prstGeom>
            <a:ln>
              <a:noFill/>
            </a:ln>
            <a:effectLst/>
          </p:spPr>
        </p:pic>
        <p:pic>
          <p:nvPicPr>
            <p:cNvPr id="491" name="Image 1.jpg" descr="Image 1.jpg"/>
            <p:cNvPicPr>
              <a:picLocks/>
            </p:cNvPicPr>
            <p:nvPr/>
          </p:nvPicPr>
          <p:blipFill>
            <a:blip r:embed="rId12"/>
            <a:stretch>
              <a:fillRect/>
            </a:stretch>
          </p:blipFill>
          <p:spPr>
            <a:xfrm>
              <a:off x="0" y="0"/>
              <a:ext cx="2692009" cy="2768209"/>
            </a:xfrm>
            <a:prstGeom prst="rect">
              <a:avLst/>
            </a:prstGeom>
            <a:effectLst/>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95" name="Screenshot 2025-10-13 at 2.01.33 PM.png" descr="Screenshot 2025-10-13 at 2.01.33 PM.png"/>
          <p:cNvPicPr>
            <a:picLocks noChangeAspect="1"/>
          </p:cNvPicPr>
          <p:nvPr/>
        </p:nvPicPr>
        <p:blipFill>
          <a:blip r:embed="rId3"/>
          <a:srcRect l="18049" b="2370"/>
          <a:stretch>
            <a:fillRect/>
          </a:stretch>
        </p:blipFill>
        <p:spPr>
          <a:xfrm>
            <a:off x="834795" y="2783157"/>
            <a:ext cx="10928059" cy="10427520"/>
          </a:xfrm>
          <a:prstGeom prst="rect">
            <a:avLst/>
          </a:prstGeom>
          <a:ln w="12700">
            <a:miter lim="400000"/>
          </a:ln>
        </p:spPr>
      </p:pic>
      <p:sp>
        <p:nvSpPr>
          <p:cNvPr id="496" name="Inputs into AI / ChatGPT"/>
          <p:cNvSpPr txBox="1">
            <a:spLocks noGrp="1"/>
          </p:cNvSpPr>
          <p:nvPr>
            <p:ph type="title"/>
          </p:nvPr>
        </p:nvSpPr>
        <p:spPr>
          <a:xfrm>
            <a:off x="1689100" y="558370"/>
            <a:ext cx="21005800" cy="2286001"/>
          </a:xfrm>
          <a:prstGeom prst="rect">
            <a:avLst/>
          </a:prstGeom>
        </p:spPr>
        <p:txBody>
          <a:bodyPr/>
          <a:lstStyle/>
          <a:p>
            <a:r>
              <a:t>Inputs into AI / ChatGPT</a:t>
            </a:r>
          </a:p>
        </p:txBody>
      </p:sp>
      <p:grpSp>
        <p:nvGrpSpPr>
          <p:cNvPr id="499" name="Screenshot 2025-07-09 at 3.34.07 PM.png"/>
          <p:cNvGrpSpPr/>
          <p:nvPr/>
        </p:nvGrpSpPr>
        <p:grpSpPr>
          <a:xfrm>
            <a:off x="545343" y="2565076"/>
            <a:ext cx="2851060" cy="2956277"/>
            <a:chOff x="0" y="0"/>
            <a:chExt cx="2851058" cy="2956276"/>
          </a:xfrm>
        </p:grpSpPr>
        <p:pic>
          <p:nvPicPr>
            <p:cNvPr id="498" name="Screenshot 2025-07-09 at 3.34.07 PM.png" descr="Screenshot 2025-07-09 at 3.34.07 PM.png"/>
            <p:cNvPicPr>
              <a:picLocks noChangeAspect="1"/>
            </p:cNvPicPr>
            <p:nvPr/>
          </p:nvPicPr>
          <p:blipFill>
            <a:blip r:embed="rId4"/>
            <a:stretch>
              <a:fillRect/>
            </a:stretch>
          </p:blipFill>
          <p:spPr>
            <a:xfrm>
              <a:off x="127000" y="88900"/>
              <a:ext cx="2597059" cy="2626077"/>
            </a:xfrm>
            <a:prstGeom prst="rect">
              <a:avLst/>
            </a:prstGeom>
            <a:ln>
              <a:noFill/>
            </a:ln>
            <a:effectLst/>
          </p:spPr>
        </p:pic>
        <p:pic>
          <p:nvPicPr>
            <p:cNvPr id="497" name="Screenshot 2025-07-09 at 3.34.07 PM.png" descr="Screenshot 2025-07-09 at 3.34.07 PM.png"/>
            <p:cNvPicPr>
              <a:picLocks/>
            </p:cNvPicPr>
            <p:nvPr/>
          </p:nvPicPr>
          <p:blipFill>
            <a:blip r:embed="rId5"/>
            <a:stretch>
              <a:fillRect/>
            </a:stretch>
          </p:blipFill>
          <p:spPr>
            <a:xfrm>
              <a:off x="0" y="0"/>
              <a:ext cx="2851059" cy="2956277"/>
            </a:xfrm>
            <a:prstGeom prst="rect">
              <a:avLst/>
            </a:prstGeom>
            <a:effectLst/>
          </p:spPr>
        </p:pic>
      </p:grpSp>
      <p:pic>
        <p:nvPicPr>
          <p:cNvPr id="500" name="Screenshot 2025-10-13 at 2.01.50 PM.png" descr="Screenshot 2025-10-13 at 2.01.50 PM.png"/>
          <p:cNvPicPr>
            <a:picLocks noChangeAspect="1"/>
          </p:cNvPicPr>
          <p:nvPr/>
        </p:nvPicPr>
        <p:blipFill>
          <a:blip r:embed="rId6"/>
          <a:stretch>
            <a:fillRect/>
          </a:stretch>
        </p:blipFill>
        <p:spPr>
          <a:xfrm>
            <a:off x="12026168" y="2786945"/>
            <a:ext cx="11736263" cy="10419918"/>
          </a:xfrm>
          <a:prstGeom prst="rect">
            <a:avLst/>
          </a:prstGeom>
          <a:ln w="12700">
            <a:miter lim="400000"/>
          </a:ln>
        </p:spPr>
      </p:pic>
      <p:sp>
        <p:nvSpPr>
          <p:cNvPr id="501" name="Oval"/>
          <p:cNvSpPr/>
          <p:nvPr/>
        </p:nvSpPr>
        <p:spPr>
          <a:xfrm>
            <a:off x="3243394" y="5542269"/>
            <a:ext cx="8810147" cy="3454597"/>
          </a:xfrm>
          <a:prstGeom prst="ellipse">
            <a:avLst/>
          </a:prstGeom>
          <a:ln w="76200">
            <a:solidFill>
              <a:schemeClr val="accent3">
                <a:hueOff val="914337"/>
                <a:satOff val="31515"/>
                <a:lumOff val="-3079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02" name="Oval"/>
          <p:cNvSpPr/>
          <p:nvPr/>
        </p:nvSpPr>
        <p:spPr>
          <a:xfrm>
            <a:off x="11568131" y="11280646"/>
            <a:ext cx="8224124" cy="2733640"/>
          </a:xfrm>
          <a:prstGeom prst="ellipse">
            <a:avLst/>
          </a:prstGeom>
          <a:ln w="76200">
            <a:solidFill>
              <a:schemeClr val="accent3">
                <a:hueOff val="914337"/>
                <a:satOff val="31515"/>
                <a:lumOff val="-3079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01"/>
                                        </p:tgtEl>
                                        <p:attrNameLst>
                                          <p:attrName>style.visibility</p:attrName>
                                        </p:attrNameLst>
                                      </p:cBhvr>
                                      <p:to>
                                        <p:strVal val="visible"/>
                                      </p:to>
                                    </p:set>
                                    <p:anim calcmode="lin" valueType="num">
                                      <p:cBhvr>
                                        <p:cTn id="7" dur="1000" fill="hold"/>
                                        <p:tgtEl>
                                          <p:spTgt spid="501"/>
                                        </p:tgtEl>
                                        <p:attrNameLst>
                                          <p:attrName>ppt_x</p:attrName>
                                        </p:attrNameLst>
                                      </p:cBhvr>
                                      <p:tavLst>
                                        <p:tav tm="0">
                                          <p:val>
                                            <p:strVal val="0-#ppt_w/2"/>
                                          </p:val>
                                        </p:tav>
                                        <p:tav tm="100000">
                                          <p:val>
                                            <p:strVal val="#ppt_x"/>
                                          </p:val>
                                        </p:tav>
                                      </p:tavLst>
                                    </p:anim>
                                    <p:anim calcmode="lin" valueType="num">
                                      <p:cBhvr>
                                        <p:cTn id="8" dur="1000" fill="hold"/>
                                        <p:tgtEl>
                                          <p:spTgt spid="5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502"/>
                                        </p:tgtEl>
                                        <p:attrNameLst>
                                          <p:attrName>style.visibility</p:attrName>
                                        </p:attrNameLst>
                                      </p:cBhvr>
                                      <p:to>
                                        <p:strVal val="visible"/>
                                      </p:to>
                                    </p:set>
                                    <p:anim calcmode="lin" valueType="num">
                                      <p:cBhvr>
                                        <p:cTn id="13" dur="1000" fill="hold"/>
                                        <p:tgtEl>
                                          <p:spTgt spid="502"/>
                                        </p:tgtEl>
                                        <p:attrNameLst>
                                          <p:attrName>ppt_x</p:attrName>
                                        </p:attrNameLst>
                                      </p:cBhvr>
                                      <p:tavLst>
                                        <p:tav tm="0">
                                          <p:val>
                                            <p:strVal val="0-#ppt_w/2"/>
                                          </p:val>
                                        </p:tav>
                                        <p:tav tm="100000">
                                          <p:val>
                                            <p:strVal val="#ppt_x"/>
                                          </p:val>
                                        </p:tav>
                                      </p:tavLst>
                                    </p:anim>
                                    <p:anim calcmode="lin" valueType="num">
                                      <p:cBhvr>
                                        <p:cTn id="14" dur="1000" fill="hold"/>
                                        <p:tgtEl>
                                          <p:spTgt spid="5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1" animBg="1" advAuto="0"/>
      <p:bldP spid="502"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jean pocket with phone.png" descr="jean pocket with phone.png"/>
          <p:cNvPicPr>
            <a:picLocks noChangeAspect="1"/>
          </p:cNvPicPr>
          <p:nvPr/>
        </p:nvPicPr>
        <p:blipFill>
          <a:blip r:embed="rId2"/>
          <a:stretch>
            <a:fillRect/>
          </a:stretch>
        </p:blipFill>
        <p:spPr>
          <a:xfrm>
            <a:off x="2660591" y="382599"/>
            <a:ext cx="19062818" cy="12950802"/>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04" name="Downloaded Document"/>
          <p:cNvSpPr txBox="1">
            <a:spLocks noGrp="1"/>
          </p:cNvSpPr>
          <p:nvPr>
            <p:ph type="title"/>
          </p:nvPr>
        </p:nvSpPr>
        <p:spPr>
          <a:prstGeom prst="rect">
            <a:avLst/>
          </a:prstGeom>
        </p:spPr>
        <p:txBody>
          <a:bodyPr/>
          <a:lstStyle/>
          <a:p>
            <a:r>
              <a:t>Downloaded Document</a:t>
            </a:r>
          </a:p>
        </p:txBody>
      </p:sp>
      <p:pic>
        <p:nvPicPr>
          <p:cNvPr id="505" name="SOP_Answering_the_Phone_Laundry_University.pdf" descr="SOP_Answering_the_Phone_Laundry_University.pdf"/>
          <p:cNvPicPr>
            <a:picLocks/>
          </p:cNvPicPr>
          <p:nvPr/>
        </p:nvPicPr>
        <p:blipFill>
          <a:blip r:embed="rId3"/>
          <a:stretch>
            <a:fillRect/>
          </a:stretch>
        </p:blipFill>
        <p:spPr>
          <a:xfrm>
            <a:off x="7887500" y="2460232"/>
            <a:ext cx="8608999" cy="11141057"/>
          </a:xfrm>
          <a:prstGeom prst="rect">
            <a:avLst/>
          </a:prstGeom>
          <a:effectLst>
            <a:outerShdw blurRad="254000" dist="127000" dir="5400000" rotWithShape="0">
              <a:srgbClr val="000000">
                <a:alpha val="70000"/>
              </a:srgbClr>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Picture 4" descr="Picture 4"/>
          <p:cNvPicPr>
            <a:picLocks noChangeAspect="1"/>
          </p:cNvPicPr>
          <p:nvPr/>
        </p:nvPicPr>
        <p:blipFill>
          <a:blip r:embed="rId3"/>
          <a:stretch>
            <a:fillRect/>
          </a:stretch>
        </p:blipFill>
        <p:spPr>
          <a:xfrm>
            <a:off x="359817" y="202396"/>
            <a:ext cx="24008328" cy="13504686"/>
          </a:xfrm>
          <a:prstGeom prst="rect">
            <a:avLst/>
          </a:prstGeom>
          <a:ln w="12700">
            <a:miter lim="400000"/>
          </a:ln>
        </p:spPr>
      </p:pic>
      <p:sp>
        <p:nvSpPr>
          <p:cNvPr id="508" name="SOP Formats"/>
          <p:cNvSpPr txBox="1">
            <a:spLocks noGrp="1"/>
          </p:cNvSpPr>
          <p:nvPr>
            <p:ph type="title"/>
          </p:nvPr>
        </p:nvSpPr>
        <p:spPr>
          <a:xfrm>
            <a:off x="8597495" y="1345066"/>
            <a:ext cx="7189010" cy="1335951"/>
          </a:xfrm>
          <a:prstGeom prst="rect">
            <a:avLst/>
          </a:prstGeom>
        </p:spPr>
        <p:txBody>
          <a:bodyPr/>
          <a:lstStyle>
            <a:lvl1pPr defTabSz="594360">
              <a:defRPr sz="8064"/>
            </a:lvl1pPr>
          </a:lstStyle>
          <a:p>
            <a:r>
              <a:t>SOP Formats</a:t>
            </a:r>
          </a:p>
        </p:txBody>
      </p:sp>
      <p:sp>
        <p:nvSpPr>
          <p:cNvPr id="509" name="Digital File…"/>
          <p:cNvSpPr txBox="1">
            <a:spLocks noGrp="1"/>
          </p:cNvSpPr>
          <p:nvPr>
            <p:ph type="body" idx="1"/>
          </p:nvPr>
        </p:nvSpPr>
        <p:spPr>
          <a:xfrm>
            <a:off x="1196833" y="3262983"/>
            <a:ext cx="21990334" cy="8213781"/>
          </a:xfrm>
          <a:prstGeom prst="rect">
            <a:avLst/>
          </a:prstGeom>
        </p:spPr>
        <p:txBody>
          <a:bodyPr>
            <a:normAutofit lnSpcReduction="10000"/>
          </a:bodyPr>
          <a:lstStyle/>
          <a:p>
            <a:pPr marL="657224" indent="-657224" algn="l" defTabSz="759459">
              <a:buSzPct val="50000"/>
              <a:buBlip>
                <a:blip r:embed="rId4"/>
              </a:buBlip>
              <a:defRPr sz="4968"/>
            </a:pPr>
            <a:r>
              <a:t>Digital File</a:t>
            </a:r>
          </a:p>
          <a:p>
            <a:pPr marL="657224" indent="-657224" algn="l" defTabSz="759459">
              <a:buSzPct val="50000"/>
              <a:buBlip>
                <a:blip r:embed="rId4"/>
              </a:buBlip>
              <a:defRPr sz="4968"/>
            </a:pPr>
            <a:endParaRPr/>
          </a:p>
          <a:p>
            <a:pPr marL="657224" indent="-657224" algn="l" defTabSz="759459">
              <a:buSzPct val="50000"/>
              <a:buBlip>
                <a:blip r:embed="rId4"/>
              </a:buBlip>
              <a:defRPr sz="4968"/>
            </a:pPr>
            <a:r>
              <a:t>Printed / Modular </a:t>
            </a:r>
            <a:r>
              <a:rPr sz="3680"/>
              <a:t> </a:t>
            </a:r>
          </a:p>
          <a:p>
            <a:pPr algn="l" defTabSz="759459">
              <a:defRPr sz="4968"/>
            </a:pPr>
            <a:endParaRPr sz="3680"/>
          </a:p>
          <a:p>
            <a:pPr marL="657225" indent="-657225" algn="l" defTabSz="759459">
              <a:buSzPct val="50000"/>
              <a:buBlip>
                <a:blip r:embed="rId4"/>
              </a:buBlip>
              <a:defRPr sz="4968"/>
            </a:pPr>
            <a:r>
              <a:t>QR Code </a:t>
            </a:r>
          </a:p>
          <a:p>
            <a:pPr marL="657225" indent="-657225" algn="l" defTabSz="759459">
              <a:buSzPct val="50000"/>
              <a:buBlip>
                <a:blip r:embed="rId4"/>
              </a:buBlip>
              <a:defRPr sz="4968"/>
            </a:pPr>
            <a:endParaRPr/>
          </a:p>
          <a:p>
            <a:pPr marL="657224" indent="-657224" algn="l" defTabSz="759459">
              <a:buSzPct val="50000"/>
              <a:buBlip>
                <a:blip r:embed="rId4"/>
              </a:buBlip>
              <a:defRPr sz="4968"/>
            </a:pPr>
            <a:r>
              <a:t>E-booklet</a:t>
            </a:r>
          </a:p>
          <a:p>
            <a:pPr marL="657224" indent="-657224" algn="l" defTabSz="759459">
              <a:buSzPct val="50000"/>
              <a:buBlip>
                <a:blip r:embed="rId4"/>
              </a:buBlip>
              <a:defRPr sz="4968"/>
            </a:pPr>
            <a:endParaRPr/>
          </a:p>
          <a:p>
            <a:pPr marL="657224" indent="-657224" algn="l" defTabSz="759459">
              <a:buSzPct val="50000"/>
              <a:buBlip>
                <a:blip r:embed="rId4"/>
              </a:buBlip>
              <a:defRPr sz="4968"/>
            </a:pPr>
            <a:r>
              <a:t>Videos</a:t>
            </a:r>
          </a:p>
          <a:p>
            <a:pPr marL="657224" indent="-657224" algn="l" defTabSz="759459">
              <a:buSzPct val="50000"/>
              <a:buBlip>
                <a:blip r:embed="rId4"/>
              </a:buBlip>
              <a:defRPr sz="4968"/>
            </a:pPr>
            <a:endParaRPr/>
          </a:p>
          <a:p>
            <a:pPr marL="657224" indent="-657224" algn="l" defTabSz="759459">
              <a:buSzPct val="50000"/>
              <a:buBlip>
                <a:blip r:embed="rId4"/>
              </a:buBlip>
              <a:defRPr sz="4968"/>
            </a:pPr>
            <a:r>
              <a:t>Training Events </a:t>
            </a:r>
            <a:r>
              <a:rPr sz="3680"/>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3" name="Format #1 Digital File"/>
          <p:cNvSpPr txBox="1">
            <a:spLocks noGrp="1"/>
          </p:cNvSpPr>
          <p:nvPr>
            <p:ph type="title"/>
          </p:nvPr>
        </p:nvSpPr>
        <p:spPr>
          <a:xfrm>
            <a:off x="1689100" y="355600"/>
            <a:ext cx="21005800" cy="2286000"/>
          </a:xfrm>
          <a:prstGeom prst="rect">
            <a:avLst/>
          </a:prstGeom>
        </p:spPr>
        <p:txBody>
          <a:bodyPr anchor="ctr"/>
          <a:lstStyle/>
          <a:p>
            <a:r>
              <a:t>Format #1 Digital File</a:t>
            </a:r>
          </a:p>
        </p:txBody>
      </p:sp>
      <p:pic>
        <p:nvPicPr>
          <p:cNvPr id="514" name="Screenshot 2025-10-16 at 11.56.32 AM.png" descr="Screenshot 2025-10-16 at 11.56.32 AM.png"/>
          <p:cNvPicPr>
            <a:picLocks/>
          </p:cNvPicPr>
          <p:nvPr/>
        </p:nvPicPr>
        <p:blipFill>
          <a:blip r:embed="rId3"/>
          <a:stretch>
            <a:fillRect/>
          </a:stretch>
        </p:blipFill>
        <p:spPr>
          <a:xfrm>
            <a:off x="6719978" y="2235220"/>
            <a:ext cx="11333941" cy="11335408"/>
          </a:xfrm>
          <a:prstGeom prst="rect">
            <a:avLst/>
          </a:prstGeom>
          <a:effectLst>
            <a:outerShdw blurRad="254000" dist="127000" dir="5400000" rotWithShape="0">
              <a:srgbClr val="000000">
                <a:alpha val="70000"/>
              </a:srgbClr>
            </a:outerShdw>
          </a:effectLst>
        </p:spPr>
      </p:pic>
      <p:pic>
        <p:nvPicPr>
          <p:cNvPr id="515" name="pasted-movie.png" descr="pasted-movie.png"/>
          <p:cNvPicPr>
            <a:picLocks/>
          </p:cNvPicPr>
          <p:nvPr/>
        </p:nvPicPr>
        <p:blipFill>
          <a:blip r:embed="rId4"/>
          <a:stretch>
            <a:fillRect/>
          </a:stretch>
        </p:blipFill>
        <p:spPr>
          <a:xfrm>
            <a:off x="16832496" y="10822238"/>
            <a:ext cx="3098430" cy="2950687"/>
          </a:xfrm>
          <a:prstGeom prst="rect">
            <a:avLst/>
          </a:prstGeom>
          <a:effectLst>
            <a:outerShdw blurRad="254000" dist="127000" dir="5400000" rotWithShape="0">
              <a:srgbClr val="000000">
                <a:alpha val="70000"/>
              </a:srgbClr>
            </a:outerShdw>
          </a:effectLst>
        </p:spPr>
      </p:pic>
      <p:sp>
        <p:nvSpPr>
          <p:cNvPr id="516" name="Oval"/>
          <p:cNvSpPr/>
          <p:nvPr/>
        </p:nvSpPr>
        <p:spPr>
          <a:xfrm>
            <a:off x="8340354" y="9286471"/>
            <a:ext cx="6505808" cy="1480561"/>
          </a:xfrm>
          <a:prstGeom prst="ellipse">
            <a:avLst/>
          </a:prstGeom>
          <a:ln w="50800">
            <a:solidFill>
              <a:schemeClr val="accent1">
                <a:lumOff val="-13575"/>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17" name="Oval"/>
          <p:cNvSpPr/>
          <p:nvPr/>
        </p:nvSpPr>
        <p:spPr>
          <a:xfrm>
            <a:off x="15095593" y="2283936"/>
            <a:ext cx="2287115" cy="1020496"/>
          </a:xfrm>
          <a:prstGeom prst="ellipse">
            <a:avLst/>
          </a:prstGeom>
          <a:ln w="50800">
            <a:solidFill>
              <a:schemeClr val="accent1">
                <a:lumOff val="-13575"/>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18" name="Google Docs"/>
          <p:cNvSpPr txBox="1"/>
          <p:nvPr/>
        </p:nvSpPr>
        <p:spPr>
          <a:xfrm>
            <a:off x="20014624" y="10742645"/>
            <a:ext cx="367009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Google Docs</a:t>
            </a:r>
          </a:p>
        </p:txBody>
      </p:sp>
      <p:grpSp>
        <p:nvGrpSpPr>
          <p:cNvPr id="523" name="Group"/>
          <p:cNvGrpSpPr/>
          <p:nvPr/>
        </p:nvGrpSpPr>
        <p:grpSpPr>
          <a:xfrm>
            <a:off x="1931915" y="3481561"/>
            <a:ext cx="19985378" cy="5984506"/>
            <a:chOff x="-215900" y="-659217"/>
            <a:chExt cx="19985377" cy="5984504"/>
          </a:xfrm>
        </p:grpSpPr>
        <p:grpSp>
          <p:nvGrpSpPr>
            <p:cNvPr id="521" name="Rectangle"/>
            <p:cNvGrpSpPr/>
            <p:nvPr/>
          </p:nvGrpSpPr>
          <p:grpSpPr>
            <a:xfrm>
              <a:off x="-215900" y="-659218"/>
              <a:ext cx="19985378" cy="5984505"/>
              <a:chOff x="0" y="0"/>
              <a:chExt cx="19985377" cy="5984504"/>
            </a:xfrm>
          </p:grpSpPr>
          <p:sp>
            <p:nvSpPr>
              <p:cNvPr id="520" name="Rectangle"/>
              <p:cNvSpPr/>
              <p:nvPr/>
            </p:nvSpPr>
            <p:spPr>
              <a:xfrm>
                <a:off x="215900" y="139700"/>
                <a:ext cx="19553578" cy="5425705"/>
              </a:xfrm>
              <a:prstGeom prst="rect">
                <a:avLst/>
              </a:prstGeom>
              <a:blipFill rotWithShape="1">
                <a:blip r:embed="rId5">
                  <a:alphaModFix amt="89802"/>
                </a:blip>
                <a:srcRect/>
                <a:tile tx="0" ty="0" sx="100000" sy="100000" flip="none" algn="tl"/>
              </a:blip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519" name="Rectangle Rectangle" descr="Rectangle Rectangle"/>
              <p:cNvPicPr>
                <a:picLocks/>
              </p:cNvPicPr>
              <p:nvPr/>
            </p:nvPicPr>
            <p:blipFill>
              <a:blip r:embed="rId6">
                <a:alphaModFix amt="89802"/>
              </a:blip>
              <a:stretch>
                <a:fillRect/>
              </a:stretch>
            </p:blipFill>
            <p:spPr>
              <a:xfrm>
                <a:off x="0" y="0"/>
                <a:ext cx="19985378" cy="5984505"/>
              </a:xfrm>
              <a:prstGeom prst="rect">
                <a:avLst/>
              </a:prstGeom>
              <a:effectLst/>
            </p:spPr>
          </p:pic>
        </p:grpSp>
        <p:sp>
          <p:nvSpPr>
            <p:cNvPr id="522" name="1. Download your ChatGPT Document…"/>
            <p:cNvSpPr txBox="1"/>
            <p:nvPr/>
          </p:nvSpPr>
          <p:spPr>
            <a:xfrm>
              <a:off x="4621825" y="-250881"/>
              <a:ext cx="12974423" cy="4681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1. Download your ChatGPT Document</a:t>
              </a:r>
            </a:p>
            <a:p>
              <a:pPr>
                <a:spcBef>
                  <a:spcPts val="400"/>
                </a:spcBef>
              </a:pPr>
              <a:r>
                <a:t>2. Open in Word Processor &amp; Save</a:t>
              </a:r>
            </a:p>
            <a:p>
              <a:pPr>
                <a:spcBef>
                  <a:spcPts val="400"/>
                </a:spcBef>
              </a:pPr>
              <a:r>
                <a:t>3. Upload to Google Drive</a:t>
              </a:r>
            </a:p>
            <a:p>
              <a:pPr>
                <a:spcBef>
                  <a:spcPts val="400"/>
                </a:spcBef>
              </a:pPr>
              <a:r>
                <a:t>4. When you open a Word Doc in Google Drive </a:t>
              </a:r>
            </a:p>
            <a:p>
              <a:pPr>
                <a:spcBef>
                  <a:spcPts val="400"/>
                </a:spcBef>
              </a:pPr>
              <a:r>
                <a:t>it will be converted to Google Doc</a:t>
              </a:r>
            </a:p>
            <a:p>
              <a:pPr>
                <a:spcBef>
                  <a:spcPts val="400"/>
                </a:spcBef>
              </a:pPr>
              <a:r>
                <a:t>5. Tools &gt; E-signature &gt; Share to Employee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16"/>
                                        </p:tgtEl>
                                        <p:attrNameLst>
                                          <p:attrName>style.visibility</p:attrName>
                                        </p:attrNameLst>
                                      </p:cBhvr>
                                      <p:to>
                                        <p:strVal val="visible"/>
                                      </p:to>
                                    </p:set>
                                    <p:anim calcmode="lin" valueType="num">
                                      <p:cBhvr>
                                        <p:cTn id="7" dur="1000" fill="hold"/>
                                        <p:tgtEl>
                                          <p:spTgt spid="516"/>
                                        </p:tgtEl>
                                        <p:attrNameLst>
                                          <p:attrName>ppt_x</p:attrName>
                                        </p:attrNameLst>
                                      </p:cBhvr>
                                      <p:tavLst>
                                        <p:tav tm="0">
                                          <p:val>
                                            <p:strVal val="0-#ppt_w/2"/>
                                          </p:val>
                                        </p:tav>
                                        <p:tav tm="100000">
                                          <p:val>
                                            <p:strVal val="#ppt_x"/>
                                          </p:val>
                                        </p:tav>
                                      </p:tavLst>
                                    </p:anim>
                                    <p:anim calcmode="lin" valueType="num">
                                      <p:cBhvr>
                                        <p:cTn id="8" dur="1000" fill="hold"/>
                                        <p:tgtEl>
                                          <p:spTgt spid="5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517"/>
                                        </p:tgtEl>
                                        <p:attrNameLst>
                                          <p:attrName>style.visibility</p:attrName>
                                        </p:attrNameLst>
                                      </p:cBhvr>
                                      <p:to>
                                        <p:strVal val="visible"/>
                                      </p:to>
                                    </p:set>
                                    <p:anim calcmode="lin" valueType="num">
                                      <p:cBhvr>
                                        <p:cTn id="13" dur="1000" fill="hold"/>
                                        <p:tgtEl>
                                          <p:spTgt spid="517"/>
                                        </p:tgtEl>
                                        <p:attrNameLst>
                                          <p:attrName>ppt_x</p:attrName>
                                        </p:attrNameLst>
                                      </p:cBhvr>
                                      <p:tavLst>
                                        <p:tav tm="0">
                                          <p:val>
                                            <p:strVal val="0-#ppt_w/2"/>
                                          </p:val>
                                        </p:tav>
                                        <p:tav tm="100000">
                                          <p:val>
                                            <p:strVal val="#ppt_x"/>
                                          </p:val>
                                        </p:tav>
                                      </p:tavLst>
                                    </p:anim>
                                    <p:anim calcmode="lin" valueType="num">
                                      <p:cBhvr>
                                        <p:cTn id="14" dur="1000" fill="hold"/>
                                        <p:tgtEl>
                                          <p:spTgt spid="5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3" nodeType="clickEffect">
                                  <p:stCondLst>
                                    <p:cond delay="0"/>
                                  </p:stCondLst>
                                  <p:iterate>
                                    <p:tmAbs val="0"/>
                                  </p:iterate>
                                  <p:childTnLst>
                                    <p:set>
                                      <p:cBhvr>
                                        <p:cTn id="18" fill="hold"/>
                                        <p:tgtEl>
                                          <p:spTgt spid="523"/>
                                        </p:tgtEl>
                                        <p:attrNameLst>
                                          <p:attrName>style.visibility</p:attrName>
                                        </p:attrNameLst>
                                      </p:cBhvr>
                                      <p:to>
                                        <p:strVal val="visible"/>
                                      </p:to>
                                    </p:set>
                                    <p:anim calcmode="lin" valueType="num">
                                      <p:cBhvr>
                                        <p:cTn id="19" dur="2250" fill="hold"/>
                                        <p:tgtEl>
                                          <p:spTgt spid="523"/>
                                        </p:tgtEl>
                                        <p:attrNameLst>
                                          <p:attrName>ppt_x</p:attrName>
                                        </p:attrNameLst>
                                      </p:cBhvr>
                                      <p:tavLst>
                                        <p:tav tm="0">
                                          <p:val>
                                            <p:strVal val="#ppt_x"/>
                                          </p:val>
                                        </p:tav>
                                        <p:tav tm="100000">
                                          <p:val>
                                            <p:strVal val="#ppt_x"/>
                                          </p:val>
                                        </p:tav>
                                      </p:tavLst>
                                    </p:anim>
                                    <p:anim calcmode="lin" valueType="num">
                                      <p:cBhvr>
                                        <p:cTn id="20" dur="2250" fill="hold"/>
                                        <p:tgtEl>
                                          <p:spTgt spid="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1" animBg="1" advAuto="0"/>
      <p:bldP spid="517" grpId="2" animBg="1" advAuto="0"/>
      <p:bldP spid="523"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25" name="SOP_Answering_the_Phone_Laundry_University.pdf" descr="SOP_Answering_the_Phone_Laundry_University.pdf"/>
          <p:cNvPicPr>
            <a:picLocks/>
          </p:cNvPicPr>
          <p:nvPr/>
        </p:nvPicPr>
        <p:blipFill>
          <a:blip r:embed="rId3"/>
          <a:stretch>
            <a:fillRect/>
          </a:stretch>
        </p:blipFill>
        <p:spPr>
          <a:xfrm>
            <a:off x="7887500" y="2460232"/>
            <a:ext cx="8608999" cy="11141057"/>
          </a:xfrm>
          <a:prstGeom prst="rect">
            <a:avLst/>
          </a:prstGeom>
          <a:effectLst>
            <a:outerShdw blurRad="254000" dist="127000" dir="5400000" rotWithShape="0">
              <a:srgbClr val="000000">
                <a:alpha val="70000"/>
              </a:srgbClr>
            </a:outerShdw>
          </a:effectLst>
        </p:spPr>
      </p:pic>
      <p:sp>
        <p:nvSpPr>
          <p:cNvPr id="526" name="Format #2 Printed PDF"/>
          <p:cNvSpPr txBox="1">
            <a:spLocks noGrp="1"/>
          </p:cNvSpPr>
          <p:nvPr>
            <p:ph type="title"/>
          </p:nvPr>
        </p:nvSpPr>
        <p:spPr>
          <a:xfrm>
            <a:off x="1689100" y="355600"/>
            <a:ext cx="21005800" cy="2286000"/>
          </a:xfrm>
          <a:prstGeom prst="rect">
            <a:avLst/>
          </a:prstGeom>
        </p:spPr>
        <p:txBody>
          <a:bodyPr anchor="ctr"/>
          <a:lstStyle/>
          <a:p>
            <a:r>
              <a:t>Format #2 Printed PDF</a:t>
            </a:r>
          </a:p>
        </p:txBody>
      </p:sp>
      <p:grpSp>
        <p:nvGrpSpPr>
          <p:cNvPr id="531" name="Group"/>
          <p:cNvGrpSpPr/>
          <p:nvPr/>
        </p:nvGrpSpPr>
        <p:grpSpPr>
          <a:xfrm>
            <a:off x="2063708" y="4412315"/>
            <a:ext cx="19845149" cy="5170770"/>
            <a:chOff x="-215900" y="-139700"/>
            <a:chExt cx="19845148" cy="5170769"/>
          </a:xfrm>
        </p:grpSpPr>
        <p:grpSp>
          <p:nvGrpSpPr>
            <p:cNvPr id="529" name="Rectangle"/>
            <p:cNvGrpSpPr/>
            <p:nvPr/>
          </p:nvGrpSpPr>
          <p:grpSpPr>
            <a:xfrm>
              <a:off x="-215900" y="-139700"/>
              <a:ext cx="19845149" cy="5170770"/>
              <a:chOff x="0" y="0"/>
              <a:chExt cx="19845148" cy="5170769"/>
            </a:xfrm>
          </p:grpSpPr>
          <p:sp>
            <p:nvSpPr>
              <p:cNvPr id="528" name="Rectangle"/>
              <p:cNvSpPr/>
              <p:nvPr/>
            </p:nvSpPr>
            <p:spPr>
              <a:xfrm>
                <a:off x="215900" y="139700"/>
                <a:ext cx="19413349" cy="4611970"/>
              </a:xfrm>
              <a:prstGeom prst="rect">
                <a:avLst/>
              </a:prstGeom>
              <a:blipFill rotWithShape="1">
                <a:blip r:embed="rId4">
                  <a:alphaModFix amt="89802"/>
                </a:blip>
                <a:srcRect/>
                <a:tile tx="0" ty="0" sx="100000" sy="100000" flip="none" algn="tl"/>
              </a:blip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527" name="Rectangle Rectangle" descr="Rectangle Rectangle"/>
              <p:cNvPicPr>
                <a:picLocks/>
              </p:cNvPicPr>
              <p:nvPr/>
            </p:nvPicPr>
            <p:blipFill>
              <a:blip r:embed="rId5">
                <a:alphaModFix amt="89802"/>
              </a:blip>
              <a:stretch>
                <a:fillRect/>
              </a:stretch>
            </p:blipFill>
            <p:spPr>
              <a:xfrm>
                <a:off x="0" y="0"/>
                <a:ext cx="19845149" cy="5170770"/>
              </a:xfrm>
              <a:prstGeom prst="rect">
                <a:avLst/>
              </a:prstGeom>
              <a:effectLst/>
            </p:spPr>
          </p:pic>
        </p:grpSp>
        <p:sp>
          <p:nvSpPr>
            <p:cNvPr id="530" name="1. Download your ChatGPT Document…"/>
            <p:cNvSpPr txBox="1"/>
            <p:nvPr/>
          </p:nvSpPr>
          <p:spPr>
            <a:xfrm>
              <a:off x="4621825" y="523819"/>
              <a:ext cx="10581133" cy="31325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1. Download your ChatGPT Document</a:t>
              </a:r>
            </a:p>
            <a:p>
              <a:pPr>
                <a:spcBef>
                  <a:spcPts val="400"/>
                </a:spcBef>
              </a:pPr>
              <a:r>
                <a:t>2. Upload to your Word Processor </a:t>
              </a:r>
            </a:p>
            <a:p>
              <a:pPr>
                <a:spcBef>
                  <a:spcPts val="400"/>
                </a:spcBef>
              </a:pPr>
              <a:r>
                <a:t>3. Export &gt; PDF</a:t>
              </a:r>
            </a:p>
            <a:p>
              <a:pPr>
                <a:spcBef>
                  <a:spcPts val="400"/>
                </a:spcBef>
              </a:pPr>
              <a:r>
                <a:t>4. Print as Needed</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7" presetClass="entr" presetSubtype="4" fill="hold" grpId="1" nodeType="clickEffect">
                                  <p:stCondLst>
                                    <p:cond delay="0"/>
                                  </p:stCondLst>
                                  <p:iterate>
                                    <p:tmAbs val="0"/>
                                  </p:iterate>
                                  <p:childTnLst>
                                    <p:set>
                                      <p:cBhvr>
                                        <p:cTn id="6" fill="hold"/>
                                        <p:tgtEl>
                                          <p:spTgt spid="531"/>
                                        </p:tgtEl>
                                        <p:attrNameLst>
                                          <p:attrName>style.visibility</p:attrName>
                                        </p:attrNameLst>
                                      </p:cBhvr>
                                      <p:to>
                                        <p:strVal val="visible"/>
                                      </p:to>
                                    </p:set>
                                    <p:anim calcmode="lin" valueType="num">
                                      <p:cBhvr>
                                        <p:cTn id="7" dur="2000" fill="hold"/>
                                        <p:tgtEl>
                                          <p:spTgt spid="531"/>
                                        </p:tgtEl>
                                        <p:attrNameLst>
                                          <p:attrName>ppt_x</p:attrName>
                                        </p:attrNameLst>
                                      </p:cBhvr>
                                      <p:tavLst>
                                        <p:tav tm="0">
                                          <p:val>
                                            <p:strVal val="#ppt_x"/>
                                          </p:val>
                                        </p:tav>
                                        <p:tav tm="100000">
                                          <p:val>
                                            <p:strVal val="#ppt_x"/>
                                          </p:val>
                                        </p:tav>
                                      </p:tavLst>
                                    </p:anim>
                                    <p:anim calcmode="lin" valueType="num">
                                      <p:cBhvr>
                                        <p:cTn id="8" dur="2000" fill="hold"/>
                                        <p:tgtEl>
                                          <p:spTgt spid="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3" name="Format #3 QR code"/>
          <p:cNvSpPr txBox="1">
            <a:spLocks noGrp="1"/>
          </p:cNvSpPr>
          <p:nvPr>
            <p:ph type="title"/>
          </p:nvPr>
        </p:nvSpPr>
        <p:spPr>
          <a:xfrm>
            <a:off x="1689100" y="355600"/>
            <a:ext cx="21005800" cy="2286000"/>
          </a:xfrm>
          <a:prstGeom prst="rect">
            <a:avLst/>
          </a:prstGeom>
        </p:spPr>
        <p:txBody>
          <a:bodyPr anchor="ctr"/>
          <a:lstStyle/>
          <a:p>
            <a:r>
              <a:t>Format #3 QR code</a:t>
            </a:r>
          </a:p>
        </p:txBody>
      </p:sp>
      <p:pic>
        <p:nvPicPr>
          <p:cNvPr id="534" name="SOP_Answering_the_Phone_Laundry_University.pdf" descr="SOP_Answering_the_Phone_Laundry_University.pdf"/>
          <p:cNvPicPr>
            <a:picLocks/>
          </p:cNvPicPr>
          <p:nvPr/>
        </p:nvPicPr>
        <p:blipFill>
          <a:blip r:embed="rId3"/>
          <a:stretch>
            <a:fillRect/>
          </a:stretch>
        </p:blipFill>
        <p:spPr>
          <a:xfrm>
            <a:off x="7887500" y="2460232"/>
            <a:ext cx="8608999" cy="11141057"/>
          </a:xfrm>
          <a:prstGeom prst="rect">
            <a:avLst/>
          </a:prstGeom>
          <a:effectLst>
            <a:outerShdw blurRad="254000" dist="127000" dir="5400000" rotWithShape="0">
              <a:srgbClr val="000000">
                <a:alpha val="70000"/>
              </a:srgbClr>
            </a:outerShdw>
          </a:effectLst>
        </p:spPr>
      </p:pic>
      <p:grpSp>
        <p:nvGrpSpPr>
          <p:cNvPr id="539" name="Group"/>
          <p:cNvGrpSpPr/>
          <p:nvPr/>
        </p:nvGrpSpPr>
        <p:grpSpPr>
          <a:xfrm>
            <a:off x="821618" y="3360878"/>
            <a:ext cx="22740764" cy="8491635"/>
            <a:chOff x="-215900" y="-139700"/>
            <a:chExt cx="22740762" cy="8491634"/>
          </a:xfrm>
        </p:grpSpPr>
        <p:grpSp>
          <p:nvGrpSpPr>
            <p:cNvPr id="537" name="Rectangle"/>
            <p:cNvGrpSpPr/>
            <p:nvPr/>
          </p:nvGrpSpPr>
          <p:grpSpPr>
            <a:xfrm>
              <a:off x="-215900" y="-139700"/>
              <a:ext cx="22740763" cy="8491635"/>
              <a:chOff x="0" y="0"/>
              <a:chExt cx="22740762" cy="8491634"/>
            </a:xfrm>
          </p:grpSpPr>
          <p:sp>
            <p:nvSpPr>
              <p:cNvPr id="536" name="Rectangle"/>
              <p:cNvSpPr/>
              <p:nvPr/>
            </p:nvSpPr>
            <p:spPr>
              <a:xfrm>
                <a:off x="215900" y="139700"/>
                <a:ext cx="22308963" cy="7932835"/>
              </a:xfrm>
              <a:prstGeom prst="rect">
                <a:avLst/>
              </a:prstGeom>
              <a:blipFill rotWithShape="1">
                <a:blip r:embed="rId4">
                  <a:alphaModFix amt="89802"/>
                </a:blip>
                <a:srcRect/>
                <a:tile tx="0" ty="0" sx="100000" sy="100000" flip="none" algn="tl"/>
              </a:blip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535" name="Rectangle Rectangle" descr="Rectangle Rectangle"/>
              <p:cNvPicPr>
                <a:picLocks/>
              </p:cNvPicPr>
              <p:nvPr/>
            </p:nvPicPr>
            <p:blipFill>
              <a:blip r:embed="rId5">
                <a:alphaModFix amt="89802"/>
              </a:blip>
              <a:stretch>
                <a:fillRect/>
              </a:stretch>
            </p:blipFill>
            <p:spPr>
              <a:xfrm>
                <a:off x="0" y="0"/>
                <a:ext cx="22740763" cy="8491635"/>
              </a:xfrm>
              <a:prstGeom prst="rect">
                <a:avLst/>
              </a:prstGeom>
              <a:effectLst/>
            </p:spPr>
          </p:pic>
        </p:grpSp>
        <p:sp>
          <p:nvSpPr>
            <p:cNvPr id="538" name="1. Download your ChatGPT Document…"/>
            <p:cNvSpPr txBox="1"/>
            <p:nvPr/>
          </p:nvSpPr>
          <p:spPr>
            <a:xfrm>
              <a:off x="2335659" y="1020676"/>
              <a:ext cx="17637644" cy="5405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t>1. Download your ChatGPT Document</a:t>
              </a:r>
            </a:p>
            <a:p>
              <a:pPr>
                <a:spcBef>
                  <a:spcPts val="400"/>
                </a:spcBef>
              </a:pPr>
              <a:r>
                <a:t>2. Open in Word Processor &amp; Save</a:t>
              </a:r>
            </a:p>
            <a:p>
              <a:pPr>
                <a:spcBef>
                  <a:spcPts val="400"/>
                </a:spcBef>
              </a:pPr>
              <a:r>
                <a:t>3. Upload to Google Drive</a:t>
              </a:r>
            </a:p>
            <a:p>
              <a:pPr>
                <a:spcBef>
                  <a:spcPts val="400"/>
                </a:spcBef>
              </a:pPr>
              <a:r>
                <a:t>4. When you open a Word Doc in Google Drive it will be converted to a Google Doc</a:t>
              </a:r>
            </a:p>
            <a:p>
              <a:pPr>
                <a:spcBef>
                  <a:spcPts val="400"/>
                </a:spcBef>
              </a:pPr>
              <a:r>
                <a:t>5. Open document &gt; Share &gt; Anyone with Link &gt; Copy Code </a:t>
              </a:r>
            </a:p>
            <a:p>
              <a:pPr>
                <a:spcBef>
                  <a:spcPts val="400"/>
                </a:spcBef>
              </a:pPr>
              <a:r>
                <a:t>6. Paste Code into QR Generator </a:t>
              </a:r>
            </a:p>
          </p:txBody>
        </p:sp>
      </p:grpSp>
      <p:grpSp>
        <p:nvGrpSpPr>
          <p:cNvPr id="542" name="Group"/>
          <p:cNvGrpSpPr/>
          <p:nvPr/>
        </p:nvGrpSpPr>
        <p:grpSpPr>
          <a:xfrm>
            <a:off x="1940680" y="9966542"/>
            <a:ext cx="4496106" cy="3660470"/>
            <a:chOff x="0" y="0"/>
            <a:chExt cx="4496104" cy="3660468"/>
          </a:xfrm>
        </p:grpSpPr>
        <p:sp>
          <p:nvSpPr>
            <p:cNvPr id="540" name="QR code Chimp"/>
            <p:cNvSpPr txBox="1"/>
            <p:nvPr/>
          </p:nvSpPr>
          <p:spPr>
            <a:xfrm>
              <a:off x="0" y="2852037"/>
              <a:ext cx="4496105" cy="808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QR code Chimp</a:t>
              </a:r>
            </a:p>
          </p:txBody>
        </p:sp>
        <p:pic>
          <p:nvPicPr>
            <p:cNvPr id="541" name="qrchimpX1024.png" descr="qrchimpX1024.png"/>
            <p:cNvPicPr>
              <a:picLocks noChangeAspect="1"/>
            </p:cNvPicPr>
            <p:nvPr/>
          </p:nvPicPr>
          <p:blipFill>
            <a:blip r:embed="rId6"/>
            <a:stretch>
              <a:fillRect/>
            </a:stretch>
          </p:blipFill>
          <p:spPr>
            <a:xfrm>
              <a:off x="841761" y="0"/>
              <a:ext cx="2812583" cy="2812582"/>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7" presetClass="entr" presetSubtype="4" fill="hold" grpId="1" nodeType="clickEffect">
                                  <p:stCondLst>
                                    <p:cond delay="0"/>
                                  </p:stCondLst>
                                  <p:iterate>
                                    <p:tmAbs val="0"/>
                                  </p:iterate>
                                  <p:childTnLst>
                                    <p:set>
                                      <p:cBhvr>
                                        <p:cTn id="6" fill="hold"/>
                                        <p:tgtEl>
                                          <p:spTgt spid="539"/>
                                        </p:tgtEl>
                                        <p:attrNameLst>
                                          <p:attrName>style.visibility</p:attrName>
                                        </p:attrNameLst>
                                      </p:cBhvr>
                                      <p:to>
                                        <p:strVal val="visible"/>
                                      </p:to>
                                    </p:set>
                                    <p:anim calcmode="lin" valueType="num">
                                      <p:cBhvr>
                                        <p:cTn id="7" dur="2000" fill="hold"/>
                                        <p:tgtEl>
                                          <p:spTgt spid="539"/>
                                        </p:tgtEl>
                                        <p:attrNameLst>
                                          <p:attrName>ppt_x</p:attrName>
                                        </p:attrNameLst>
                                      </p:cBhvr>
                                      <p:tavLst>
                                        <p:tav tm="0">
                                          <p:val>
                                            <p:strVal val="#ppt_x"/>
                                          </p:val>
                                        </p:tav>
                                        <p:tav tm="100000">
                                          <p:val>
                                            <p:strVal val="#ppt_x"/>
                                          </p:val>
                                        </p:tav>
                                      </p:tavLst>
                                    </p:anim>
                                    <p:anim calcmode="lin" valueType="num">
                                      <p:cBhvr>
                                        <p:cTn id="8" dur="2000" fill="hold"/>
                                        <p:tgtEl>
                                          <p:spTgt spid="5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1" animBg="1" advAuto="0"/>
      <p:bldP spid="542"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4" name="Format #4: E-booklet or Flipbook"/>
          <p:cNvSpPr txBox="1">
            <a:spLocks noGrp="1"/>
          </p:cNvSpPr>
          <p:nvPr>
            <p:ph type="title"/>
          </p:nvPr>
        </p:nvSpPr>
        <p:spPr>
          <a:xfrm>
            <a:off x="1689100" y="355600"/>
            <a:ext cx="21005800" cy="2286000"/>
          </a:xfrm>
          <a:prstGeom prst="rect">
            <a:avLst/>
          </a:prstGeom>
        </p:spPr>
        <p:txBody>
          <a:bodyPr anchor="ctr"/>
          <a:lstStyle/>
          <a:p>
            <a:r>
              <a:t>Format #4: E-booklet or Flipbook</a:t>
            </a:r>
          </a:p>
        </p:txBody>
      </p:sp>
      <p:pic>
        <p:nvPicPr>
          <p:cNvPr id="545" name="Customer Service Manual (3).pdf" descr="Customer Service Manual (3).pdf">
            <a:hlinkClick r:id="rId3"/>
          </p:cNvPr>
          <p:cNvPicPr>
            <a:picLocks noChangeAspect="1"/>
          </p:cNvPicPr>
          <p:nvPr/>
        </p:nvPicPr>
        <p:blipFill>
          <a:blip r:embed="rId4"/>
          <a:srcRect/>
          <a:stretch>
            <a:fillRect/>
          </a:stretch>
        </p:blipFill>
        <p:spPr>
          <a:xfrm>
            <a:off x="7689087" y="2611404"/>
            <a:ext cx="8053098" cy="10421657"/>
          </a:xfrm>
          <a:prstGeom prst="rect">
            <a:avLst/>
          </a:prstGeom>
          <a:ln w="12700">
            <a:miter lim="400000"/>
          </a:ln>
        </p:spPr>
      </p:pic>
      <p:grpSp>
        <p:nvGrpSpPr>
          <p:cNvPr id="550" name="Group"/>
          <p:cNvGrpSpPr/>
          <p:nvPr/>
        </p:nvGrpSpPr>
        <p:grpSpPr>
          <a:xfrm>
            <a:off x="2199311" y="4969623"/>
            <a:ext cx="19985378" cy="5984505"/>
            <a:chOff x="-215900" y="-659217"/>
            <a:chExt cx="19985377" cy="5984504"/>
          </a:xfrm>
        </p:grpSpPr>
        <p:grpSp>
          <p:nvGrpSpPr>
            <p:cNvPr id="548" name="Rectangle"/>
            <p:cNvGrpSpPr/>
            <p:nvPr/>
          </p:nvGrpSpPr>
          <p:grpSpPr>
            <a:xfrm>
              <a:off x="-215900" y="-659218"/>
              <a:ext cx="19985378" cy="5984505"/>
              <a:chOff x="0" y="0"/>
              <a:chExt cx="19985377" cy="5984504"/>
            </a:xfrm>
          </p:grpSpPr>
          <p:sp>
            <p:nvSpPr>
              <p:cNvPr id="547" name="Rectangle"/>
              <p:cNvSpPr/>
              <p:nvPr/>
            </p:nvSpPr>
            <p:spPr>
              <a:xfrm>
                <a:off x="215900" y="139700"/>
                <a:ext cx="19553578" cy="5425705"/>
              </a:xfrm>
              <a:prstGeom prst="rect">
                <a:avLst/>
              </a:prstGeom>
              <a:blipFill rotWithShape="1">
                <a:blip r:embed="rId5">
                  <a:alphaModFix amt="89802"/>
                </a:blip>
                <a:srcRect/>
                <a:tile tx="0" ty="0" sx="100000" sy="100000" flip="none" algn="tl"/>
              </a:blip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546" name="Rectangle Rectangle" descr="Rectangle Rectangle"/>
              <p:cNvPicPr>
                <a:picLocks/>
              </p:cNvPicPr>
              <p:nvPr/>
            </p:nvPicPr>
            <p:blipFill>
              <a:blip r:embed="rId6">
                <a:alphaModFix amt="89802"/>
              </a:blip>
              <a:stretch>
                <a:fillRect/>
              </a:stretch>
            </p:blipFill>
            <p:spPr>
              <a:xfrm>
                <a:off x="0" y="0"/>
                <a:ext cx="19985378" cy="5984505"/>
              </a:xfrm>
              <a:prstGeom prst="rect">
                <a:avLst/>
              </a:prstGeom>
              <a:effectLst/>
            </p:spPr>
          </p:pic>
        </p:grpSp>
        <p:sp>
          <p:nvSpPr>
            <p:cNvPr id="549" name="1. Download your ChatGPT Document…"/>
            <p:cNvSpPr txBox="1"/>
            <p:nvPr/>
          </p:nvSpPr>
          <p:spPr>
            <a:xfrm>
              <a:off x="4621825" y="-250881"/>
              <a:ext cx="12974423" cy="4681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1. Download your ChatGPT Document</a:t>
              </a:r>
            </a:p>
            <a:p>
              <a:pPr>
                <a:spcBef>
                  <a:spcPts val="400"/>
                </a:spcBef>
              </a:pPr>
              <a:r>
                <a:t>2. Open in Word Processor &amp; Save</a:t>
              </a:r>
            </a:p>
            <a:p>
              <a:pPr>
                <a:spcBef>
                  <a:spcPts val="400"/>
                </a:spcBef>
              </a:pPr>
              <a:r>
                <a:t>3. Upload to Google Drive</a:t>
              </a:r>
            </a:p>
            <a:p>
              <a:pPr>
                <a:spcBef>
                  <a:spcPts val="400"/>
                </a:spcBef>
              </a:pPr>
              <a:r>
                <a:t>4. When you open a Word Doc in Google Drive </a:t>
              </a:r>
            </a:p>
            <a:p>
              <a:pPr>
                <a:spcBef>
                  <a:spcPts val="400"/>
                </a:spcBef>
              </a:pPr>
              <a:r>
                <a:t>it will be converted to Google Doc</a:t>
              </a:r>
            </a:p>
            <a:p>
              <a:pPr>
                <a:spcBef>
                  <a:spcPts val="400"/>
                </a:spcBef>
              </a:pPr>
              <a:r>
                <a:t>5. Tools &gt; E-Pub</a:t>
              </a:r>
            </a:p>
          </p:txBody>
        </p:sp>
      </p:grpSp>
      <p:grpSp>
        <p:nvGrpSpPr>
          <p:cNvPr id="553" name="qrcode_heyzine.com.png"/>
          <p:cNvGrpSpPr/>
          <p:nvPr/>
        </p:nvGrpSpPr>
        <p:grpSpPr>
          <a:xfrm>
            <a:off x="17604621" y="9609538"/>
            <a:ext cx="3569572" cy="3645771"/>
            <a:chOff x="0" y="0"/>
            <a:chExt cx="3569570" cy="3645770"/>
          </a:xfrm>
        </p:grpSpPr>
        <p:pic>
          <p:nvPicPr>
            <p:cNvPr id="552" name="qrcode_heyzine.com.png" descr="qrcode_heyzine.com.png"/>
            <p:cNvPicPr>
              <a:picLocks noChangeAspect="1"/>
            </p:cNvPicPr>
            <p:nvPr/>
          </p:nvPicPr>
          <p:blipFill>
            <a:blip r:embed="rId7"/>
            <a:stretch>
              <a:fillRect/>
            </a:stretch>
          </p:blipFill>
          <p:spPr>
            <a:xfrm>
              <a:off x="127000" y="88900"/>
              <a:ext cx="3315571" cy="3315571"/>
            </a:xfrm>
            <a:prstGeom prst="rect">
              <a:avLst/>
            </a:prstGeom>
            <a:ln>
              <a:noFill/>
            </a:ln>
            <a:effectLst/>
          </p:spPr>
        </p:pic>
        <p:pic>
          <p:nvPicPr>
            <p:cNvPr id="551" name="qrcode_heyzine.com.png" descr="qrcode_heyzine.com.png"/>
            <p:cNvPicPr>
              <a:picLocks/>
            </p:cNvPicPr>
            <p:nvPr/>
          </p:nvPicPr>
          <p:blipFill>
            <a:blip r:embed="rId8"/>
            <a:stretch>
              <a:fillRect/>
            </a:stretch>
          </p:blipFill>
          <p:spPr>
            <a:xfrm>
              <a:off x="0" y="0"/>
              <a:ext cx="3569571" cy="3645771"/>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2" nodeType="clickEffect">
                                  <p:stCondLst>
                                    <p:cond delay="0"/>
                                  </p:stCondLst>
                                  <p:iterate>
                                    <p:tmAbs val="0"/>
                                  </p:iterate>
                                  <p:childTnLst>
                                    <p:set>
                                      <p:cBhvr>
                                        <p:cTn id="10" fill="hold"/>
                                        <p:tgtEl>
                                          <p:spTgt spid="550"/>
                                        </p:tgtEl>
                                        <p:attrNameLst>
                                          <p:attrName>style.visibility</p:attrName>
                                        </p:attrNameLst>
                                      </p:cBhvr>
                                      <p:to>
                                        <p:strVal val="visible"/>
                                      </p:to>
                                    </p:set>
                                    <p:anim calcmode="lin" valueType="num">
                                      <p:cBhvr>
                                        <p:cTn id="11" dur="2000" fill="hold"/>
                                        <p:tgtEl>
                                          <p:spTgt spid="550"/>
                                        </p:tgtEl>
                                        <p:attrNameLst>
                                          <p:attrName>ppt_x</p:attrName>
                                        </p:attrNameLst>
                                      </p:cBhvr>
                                      <p:tavLst>
                                        <p:tav tm="0">
                                          <p:val>
                                            <p:strVal val="#ppt_x"/>
                                          </p:val>
                                        </p:tav>
                                        <p:tav tm="100000">
                                          <p:val>
                                            <p:strVal val="#ppt_x"/>
                                          </p:val>
                                        </p:tav>
                                      </p:tavLst>
                                    </p:anim>
                                    <p:anim calcmode="lin" valueType="num">
                                      <p:cBhvr>
                                        <p:cTn id="12" dur="2000" fill="hold"/>
                                        <p:tgtEl>
                                          <p:spTgt spid="5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1" animBg="1" advAuto="0"/>
      <p:bldP spid="550" grpId="2" animBg="1" advAuto="0"/>
      <p:bldP spid="553"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5" name="Format #4: Video"/>
          <p:cNvSpPr txBox="1">
            <a:spLocks noGrp="1"/>
          </p:cNvSpPr>
          <p:nvPr>
            <p:ph type="title"/>
          </p:nvPr>
        </p:nvSpPr>
        <p:spPr>
          <a:xfrm>
            <a:off x="1689100" y="355600"/>
            <a:ext cx="21005800" cy="2286000"/>
          </a:xfrm>
          <a:prstGeom prst="rect">
            <a:avLst/>
          </a:prstGeom>
        </p:spPr>
        <p:txBody>
          <a:bodyPr anchor="ctr"/>
          <a:lstStyle/>
          <a:p>
            <a:r>
              <a:t>Format #4: Video</a:t>
            </a:r>
          </a:p>
        </p:txBody>
      </p:sp>
      <p:pic>
        <p:nvPicPr>
          <p:cNvPr id="556" name="Laundry_University_Answering_the_Phone_Synthesia_Package.pdf" descr="Laundry_University_Answering_the_Phone_Synthesia_Package.pdf"/>
          <p:cNvPicPr>
            <a:picLocks noChangeAspect="1"/>
          </p:cNvPicPr>
          <p:nvPr/>
        </p:nvPicPr>
        <p:blipFill>
          <a:blip r:embed="rId3"/>
          <a:stretch>
            <a:fillRect/>
          </a:stretch>
        </p:blipFill>
        <p:spPr>
          <a:xfrm>
            <a:off x="8019811" y="2440709"/>
            <a:ext cx="8344377" cy="10798605"/>
          </a:xfrm>
          <a:prstGeom prst="rect">
            <a:avLst/>
          </a:prstGeom>
          <a:ln w="12700">
            <a:miter lim="400000"/>
          </a:ln>
        </p:spPr>
      </p:pic>
      <p:grpSp>
        <p:nvGrpSpPr>
          <p:cNvPr id="561" name="Group"/>
          <p:cNvGrpSpPr/>
          <p:nvPr/>
        </p:nvGrpSpPr>
        <p:grpSpPr>
          <a:xfrm>
            <a:off x="2199311" y="4987459"/>
            <a:ext cx="19985378" cy="5984505"/>
            <a:chOff x="-215900" y="-659217"/>
            <a:chExt cx="19985377" cy="5984504"/>
          </a:xfrm>
        </p:grpSpPr>
        <p:grpSp>
          <p:nvGrpSpPr>
            <p:cNvPr id="559" name="Rectangle"/>
            <p:cNvGrpSpPr/>
            <p:nvPr/>
          </p:nvGrpSpPr>
          <p:grpSpPr>
            <a:xfrm>
              <a:off x="-215900" y="-659218"/>
              <a:ext cx="19985378" cy="5984505"/>
              <a:chOff x="0" y="0"/>
              <a:chExt cx="19985377" cy="5984504"/>
            </a:xfrm>
          </p:grpSpPr>
          <p:sp>
            <p:nvSpPr>
              <p:cNvPr id="558" name="Rectangle"/>
              <p:cNvSpPr/>
              <p:nvPr/>
            </p:nvSpPr>
            <p:spPr>
              <a:xfrm>
                <a:off x="215900" y="139700"/>
                <a:ext cx="19553578" cy="5425705"/>
              </a:xfrm>
              <a:prstGeom prst="rect">
                <a:avLst/>
              </a:prstGeom>
              <a:blipFill rotWithShape="1">
                <a:blip r:embed="rId4">
                  <a:alphaModFix amt="89802"/>
                </a:blip>
                <a:srcRect/>
                <a:tile tx="0" ty="0" sx="100000" sy="100000" flip="none" algn="tl"/>
              </a:blip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557" name="Rectangle Rectangle" descr="Rectangle Rectangle"/>
              <p:cNvPicPr>
                <a:picLocks/>
              </p:cNvPicPr>
              <p:nvPr/>
            </p:nvPicPr>
            <p:blipFill>
              <a:blip r:embed="rId5">
                <a:alphaModFix amt="89802"/>
              </a:blip>
              <a:stretch>
                <a:fillRect/>
              </a:stretch>
            </p:blipFill>
            <p:spPr>
              <a:xfrm>
                <a:off x="0" y="0"/>
                <a:ext cx="19985378" cy="5984505"/>
              </a:xfrm>
              <a:prstGeom prst="rect">
                <a:avLst/>
              </a:prstGeom>
              <a:effectLst/>
            </p:spPr>
          </p:pic>
        </p:grpSp>
        <p:sp>
          <p:nvSpPr>
            <p:cNvPr id="560" name="1. Start with your Document in ChatGPT…"/>
            <p:cNvSpPr txBox="1"/>
            <p:nvPr/>
          </p:nvSpPr>
          <p:spPr>
            <a:xfrm>
              <a:off x="858397" y="556783"/>
              <a:ext cx="18089993" cy="3030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t>1. Start with your Document in ChatGPT</a:t>
              </a:r>
            </a:p>
            <a:p>
              <a:pPr>
                <a:spcBef>
                  <a:spcPts val="0"/>
                </a:spcBef>
              </a:pPr>
              <a:r>
                <a:t>2. Input Parameters for ChatGPT: Narration Script or as Production Package</a:t>
              </a:r>
            </a:p>
            <a:p>
              <a:pPr>
                <a:spcBef>
                  <a:spcPts val="400"/>
                </a:spcBef>
              </a:pPr>
              <a:r>
                <a:t>3. Use Script to Create Video (PhotoBooth, Canva or other)</a:t>
              </a:r>
            </a:p>
          </p:txBody>
        </p:sp>
      </p:grpSp>
      <p:grpSp>
        <p:nvGrpSpPr>
          <p:cNvPr id="564" name="Image"/>
          <p:cNvGrpSpPr/>
          <p:nvPr/>
        </p:nvGrpSpPr>
        <p:grpSpPr>
          <a:xfrm>
            <a:off x="18548984" y="9635401"/>
            <a:ext cx="3340983" cy="3001976"/>
            <a:chOff x="0" y="0"/>
            <a:chExt cx="3340982" cy="3001974"/>
          </a:xfrm>
        </p:grpSpPr>
        <p:pic>
          <p:nvPicPr>
            <p:cNvPr id="563" name="Image" descr="Image"/>
            <p:cNvPicPr>
              <a:picLocks noChangeAspect="1"/>
            </p:cNvPicPr>
            <p:nvPr/>
          </p:nvPicPr>
          <p:blipFill>
            <a:blip r:embed="rId6"/>
            <a:stretch>
              <a:fillRect/>
            </a:stretch>
          </p:blipFill>
          <p:spPr>
            <a:xfrm>
              <a:off x="127000" y="88900"/>
              <a:ext cx="3086983" cy="2671775"/>
            </a:xfrm>
            <a:prstGeom prst="rect">
              <a:avLst/>
            </a:prstGeom>
            <a:ln>
              <a:noFill/>
            </a:ln>
            <a:effectLst/>
          </p:spPr>
        </p:pic>
        <p:pic>
          <p:nvPicPr>
            <p:cNvPr id="562" name="Image" descr="Image"/>
            <p:cNvPicPr>
              <a:picLocks/>
            </p:cNvPicPr>
            <p:nvPr/>
          </p:nvPicPr>
          <p:blipFill>
            <a:blip r:embed="rId7"/>
            <a:stretch>
              <a:fillRect/>
            </a:stretch>
          </p:blipFill>
          <p:spPr>
            <a:xfrm>
              <a:off x="0" y="0"/>
              <a:ext cx="3340983" cy="3001975"/>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7" presetClass="entr" presetSubtype="4" fill="hold" grpId="1" nodeType="clickEffect">
                                  <p:stCondLst>
                                    <p:cond delay="0"/>
                                  </p:stCondLst>
                                  <p:iterate>
                                    <p:tmAbs val="0"/>
                                  </p:iterate>
                                  <p:childTnLst>
                                    <p:set>
                                      <p:cBhvr>
                                        <p:cTn id="6" fill="hold"/>
                                        <p:tgtEl>
                                          <p:spTgt spid="561"/>
                                        </p:tgtEl>
                                        <p:attrNameLst>
                                          <p:attrName>style.visibility</p:attrName>
                                        </p:attrNameLst>
                                      </p:cBhvr>
                                      <p:to>
                                        <p:strVal val="visible"/>
                                      </p:to>
                                    </p:set>
                                    <p:anim calcmode="lin" valueType="num">
                                      <p:cBhvr>
                                        <p:cTn id="7" dur="2000" fill="hold"/>
                                        <p:tgtEl>
                                          <p:spTgt spid="561"/>
                                        </p:tgtEl>
                                        <p:attrNameLst>
                                          <p:attrName>ppt_x</p:attrName>
                                        </p:attrNameLst>
                                      </p:cBhvr>
                                      <p:tavLst>
                                        <p:tav tm="0">
                                          <p:val>
                                            <p:strVal val="#ppt_x"/>
                                          </p:val>
                                        </p:tav>
                                        <p:tav tm="100000">
                                          <p:val>
                                            <p:strVal val="#ppt_x"/>
                                          </p:val>
                                        </p:tav>
                                      </p:tavLst>
                                    </p:anim>
                                    <p:anim calcmode="lin" valueType="num">
                                      <p:cBhvr>
                                        <p:cTn id="8" dur="2000" fill="hold"/>
                                        <p:tgtEl>
                                          <p:spTgt spid="5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6" name="Format #3: Team Meeting"/>
          <p:cNvSpPr txBox="1">
            <a:spLocks noGrp="1"/>
          </p:cNvSpPr>
          <p:nvPr>
            <p:ph type="title"/>
          </p:nvPr>
        </p:nvSpPr>
        <p:spPr>
          <a:xfrm>
            <a:off x="1689100" y="-219008"/>
            <a:ext cx="21005800" cy="2286001"/>
          </a:xfrm>
          <a:prstGeom prst="rect">
            <a:avLst/>
          </a:prstGeom>
        </p:spPr>
        <p:txBody>
          <a:bodyPr anchor="ctr"/>
          <a:lstStyle/>
          <a:p>
            <a:r>
              <a:t>Format #3: Team Meeting</a:t>
            </a:r>
          </a:p>
        </p:txBody>
      </p:sp>
      <p:grpSp>
        <p:nvGrpSpPr>
          <p:cNvPr id="569" name="IMG_7304.jpeg"/>
          <p:cNvGrpSpPr/>
          <p:nvPr/>
        </p:nvGrpSpPr>
        <p:grpSpPr>
          <a:xfrm>
            <a:off x="4445767" y="1407032"/>
            <a:ext cx="15492466" cy="12152749"/>
            <a:chOff x="0" y="0"/>
            <a:chExt cx="15492465" cy="12152748"/>
          </a:xfrm>
        </p:grpSpPr>
        <p:pic>
          <p:nvPicPr>
            <p:cNvPr id="568" name="IMG_7304.jpeg" descr="IMG_7304.jpeg"/>
            <p:cNvPicPr>
              <a:picLocks noChangeAspect="1"/>
            </p:cNvPicPr>
            <p:nvPr/>
          </p:nvPicPr>
          <p:blipFill>
            <a:blip r:embed="rId3"/>
            <a:srcRect/>
            <a:stretch>
              <a:fillRect/>
            </a:stretch>
          </p:blipFill>
          <p:spPr>
            <a:xfrm>
              <a:off x="215900" y="641350"/>
              <a:ext cx="15060666" cy="11295499"/>
            </a:xfrm>
            <a:prstGeom prst="rect">
              <a:avLst/>
            </a:prstGeom>
            <a:ln>
              <a:noFill/>
            </a:ln>
            <a:effectLst/>
          </p:spPr>
        </p:pic>
        <p:pic>
          <p:nvPicPr>
            <p:cNvPr id="567" name="IMG_7304.jpeg" descr="IMG_7304.jpeg"/>
            <p:cNvPicPr>
              <a:picLocks/>
            </p:cNvPicPr>
            <p:nvPr/>
          </p:nvPicPr>
          <p:blipFill>
            <a:blip r:embed="rId4"/>
            <a:stretch>
              <a:fillRect/>
            </a:stretch>
          </p:blipFill>
          <p:spPr>
            <a:xfrm>
              <a:off x="0" y="0"/>
              <a:ext cx="15492466" cy="12152749"/>
            </a:xfrm>
            <a:prstGeom prst="rect">
              <a:avLst/>
            </a:prstGeom>
            <a:effectLst/>
          </p:spPr>
        </p:pic>
      </p:grpSp>
      <p:grpSp>
        <p:nvGrpSpPr>
          <p:cNvPr id="572" name="b - 1.jpeg"/>
          <p:cNvGrpSpPr/>
          <p:nvPr/>
        </p:nvGrpSpPr>
        <p:grpSpPr>
          <a:xfrm rot="21050685">
            <a:off x="16947792" y="5607539"/>
            <a:ext cx="8308193" cy="6107569"/>
            <a:chOff x="0" y="0"/>
            <a:chExt cx="8308192" cy="6107568"/>
          </a:xfrm>
        </p:grpSpPr>
        <p:pic>
          <p:nvPicPr>
            <p:cNvPr id="571" name="b - 1.jpeg" descr="b - 1.jpeg"/>
            <p:cNvPicPr>
              <a:picLocks noChangeAspect="1"/>
            </p:cNvPicPr>
            <p:nvPr/>
          </p:nvPicPr>
          <p:blipFill>
            <a:blip r:embed="rId5"/>
            <a:stretch>
              <a:fillRect/>
            </a:stretch>
          </p:blipFill>
          <p:spPr>
            <a:xfrm>
              <a:off x="215899" y="641350"/>
              <a:ext cx="7876394" cy="5250319"/>
            </a:xfrm>
            <a:prstGeom prst="rect">
              <a:avLst/>
            </a:prstGeom>
            <a:ln>
              <a:noFill/>
            </a:ln>
            <a:effectLst/>
          </p:spPr>
        </p:pic>
        <p:pic>
          <p:nvPicPr>
            <p:cNvPr id="570" name="b - 1.jpeg" descr="b - 1.jpeg"/>
            <p:cNvPicPr>
              <a:picLocks/>
            </p:cNvPicPr>
            <p:nvPr/>
          </p:nvPicPr>
          <p:blipFill>
            <a:blip r:embed="rId6"/>
            <a:stretch>
              <a:fillRect/>
            </a:stretch>
          </p:blipFill>
          <p:spPr>
            <a:xfrm>
              <a:off x="-1" y="0"/>
              <a:ext cx="8308194" cy="6107569"/>
            </a:xfrm>
            <a:prstGeom prst="rect">
              <a:avLst/>
            </a:prstGeom>
            <a:effectLst/>
          </p:spPr>
        </p:pic>
      </p:grpSp>
      <p:pic>
        <p:nvPicPr>
          <p:cNvPr id="573" name="ChatGPT Image Oct 20, 2025 at 04_24_34 PM.png" descr="ChatGPT Image Oct 20, 2025 at 04_24_34 PM.png"/>
          <p:cNvPicPr>
            <a:picLocks noChangeAspect="1"/>
          </p:cNvPicPr>
          <p:nvPr/>
        </p:nvPicPr>
        <p:blipFill>
          <a:blip r:embed="rId7"/>
          <a:stretch>
            <a:fillRect/>
          </a:stretch>
        </p:blipFill>
        <p:spPr>
          <a:xfrm rot="20974464">
            <a:off x="-1273550" y="2397145"/>
            <a:ext cx="8588213" cy="12882319"/>
          </a:xfrm>
          <a:prstGeom prst="rect">
            <a:avLst/>
          </a:prstGeom>
          <a:ln w="12700">
            <a:miter lim="400000"/>
          </a:ln>
        </p:spPr>
      </p:pic>
      <p:grpSp>
        <p:nvGrpSpPr>
          <p:cNvPr id="578" name="Group"/>
          <p:cNvGrpSpPr/>
          <p:nvPr/>
        </p:nvGrpSpPr>
        <p:grpSpPr>
          <a:xfrm>
            <a:off x="2199311" y="4984356"/>
            <a:ext cx="19985378" cy="5984506"/>
            <a:chOff x="-215900" y="-659217"/>
            <a:chExt cx="19985377" cy="5984504"/>
          </a:xfrm>
        </p:grpSpPr>
        <p:grpSp>
          <p:nvGrpSpPr>
            <p:cNvPr id="576" name="Rectangle"/>
            <p:cNvGrpSpPr/>
            <p:nvPr/>
          </p:nvGrpSpPr>
          <p:grpSpPr>
            <a:xfrm>
              <a:off x="-215900" y="-659218"/>
              <a:ext cx="19985378" cy="5984505"/>
              <a:chOff x="0" y="0"/>
              <a:chExt cx="19985377" cy="5984504"/>
            </a:xfrm>
          </p:grpSpPr>
          <p:sp>
            <p:nvSpPr>
              <p:cNvPr id="575" name="Rectangle"/>
              <p:cNvSpPr/>
              <p:nvPr/>
            </p:nvSpPr>
            <p:spPr>
              <a:xfrm>
                <a:off x="215900" y="139700"/>
                <a:ext cx="19553578" cy="5425705"/>
              </a:xfrm>
              <a:prstGeom prst="rect">
                <a:avLst/>
              </a:prstGeom>
              <a:blipFill rotWithShape="1">
                <a:blip r:embed="rId8">
                  <a:alphaModFix amt="89802"/>
                </a:blip>
                <a:srcRect/>
                <a:tile tx="0" ty="0" sx="100000" sy="100000" flip="none" algn="tl"/>
              </a:blip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574" name="Rectangle Rectangle" descr="Rectangle Rectangle"/>
              <p:cNvPicPr>
                <a:picLocks/>
              </p:cNvPicPr>
              <p:nvPr/>
            </p:nvPicPr>
            <p:blipFill>
              <a:blip r:embed="rId9">
                <a:alphaModFix amt="89802"/>
              </a:blip>
              <a:stretch>
                <a:fillRect/>
              </a:stretch>
            </p:blipFill>
            <p:spPr>
              <a:xfrm>
                <a:off x="0" y="0"/>
                <a:ext cx="19985378" cy="5984505"/>
              </a:xfrm>
              <a:prstGeom prst="rect">
                <a:avLst/>
              </a:prstGeom>
              <a:effectLst/>
            </p:spPr>
          </p:pic>
        </p:grpSp>
        <p:sp>
          <p:nvSpPr>
            <p:cNvPr id="577" name="1. Download your ChatGPT Document…"/>
            <p:cNvSpPr txBox="1"/>
            <p:nvPr/>
          </p:nvSpPr>
          <p:spPr>
            <a:xfrm>
              <a:off x="4621825" y="509085"/>
              <a:ext cx="10581133" cy="31325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1. Download your ChatGPT Document</a:t>
              </a:r>
            </a:p>
            <a:p>
              <a:pPr>
                <a:spcBef>
                  <a:spcPts val="400"/>
                </a:spcBef>
              </a:pPr>
              <a:r>
                <a:t>2. Open in Word Processor &amp; Save</a:t>
              </a:r>
            </a:p>
            <a:p>
              <a:pPr>
                <a:spcBef>
                  <a:spcPts val="400"/>
                </a:spcBef>
              </a:pPr>
              <a:r>
                <a:t>3. Print as Needed</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7" presetClass="entr" presetSubtype="4" fill="hold" grpId="1" nodeType="clickEffect">
                                  <p:stCondLst>
                                    <p:cond delay="0"/>
                                  </p:stCondLst>
                                  <p:iterate>
                                    <p:tmAbs val="0"/>
                                  </p:iterate>
                                  <p:childTnLst>
                                    <p:set>
                                      <p:cBhvr>
                                        <p:cTn id="6" fill="hold"/>
                                        <p:tgtEl>
                                          <p:spTgt spid="578"/>
                                        </p:tgtEl>
                                        <p:attrNameLst>
                                          <p:attrName>style.visibility</p:attrName>
                                        </p:attrNameLst>
                                      </p:cBhvr>
                                      <p:to>
                                        <p:strVal val="visible"/>
                                      </p:to>
                                    </p:set>
                                    <p:anim calcmode="lin" valueType="num">
                                      <p:cBhvr>
                                        <p:cTn id="7" dur="2000" fill="hold"/>
                                        <p:tgtEl>
                                          <p:spTgt spid="578"/>
                                        </p:tgtEl>
                                        <p:attrNameLst>
                                          <p:attrName>ppt_x</p:attrName>
                                        </p:attrNameLst>
                                      </p:cBhvr>
                                      <p:tavLst>
                                        <p:tav tm="0">
                                          <p:val>
                                            <p:strVal val="#ppt_x"/>
                                          </p:val>
                                        </p:tav>
                                        <p:tav tm="100000">
                                          <p:val>
                                            <p:strVal val="#ppt_x"/>
                                          </p:val>
                                        </p:tav>
                                      </p:tavLst>
                                    </p:anim>
                                    <p:anim calcmode="lin" valueType="num">
                                      <p:cBhvr>
                                        <p:cTn id="8" dur="2000" fill="hold"/>
                                        <p:tgtEl>
                                          <p:spTgt spid="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Picture 4" descr="Picture 4"/>
          <p:cNvPicPr>
            <a:picLocks noChangeAspect="1"/>
          </p:cNvPicPr>
          <p:nvPr/>
        </p:nvPicPr>
        <p:blipFill>
          <a:blip r:embed="rId2"/>
          <a:stretch>
            <a:fillRect/>
          </a:stretch>
        </p:blipFill>
        <p:spPr>
          <a:xfrm>
            <a:off x="359817" y="202396"/>
            <a:ext cx="24008328" cy="13504686"/>
          </a:xfrm>
          <a:prstGeom prst="rect">
            <a:avLst/>
          </a:prstGeom>
          <a:ln w="12700">
            <a:miter lim="400000"/>
          </a:ln>
        </p:spPr>
      </p:pic>
      <p:sp>
        <p:nvSpPr>
          <p:cNvPr id="581" name="POS System Computer…"/>
          <p:cNvSpPr txBox="1">
            <a:spLocks noGrp="1"/>
          </p:cNvSpPr>
          <p:nvPr>
            <p:ph type="body" idx="1"/>
          </p:nvPr>
        </p:nvSpPr>
        <p:spPr>
          <a:xfrm>
            <a:off x="2807047" y="3166363"/>
            <a:ext cx="20827032" cy="8018198"/>
          </a:xfrm>
          <a:prstGeom prst="rect">
            <a:avLst/>
          </a:prstGeom>
        </p:spPr>
        <p:txBody>
          <a:bodyPr/>
          <a:lstStyle/>
          <a:p>
            <a:pPr marL="565150" indent="-565150" defTabSz="734694">
              <a:spcBef>
                <a:spcPts val="5200"/>
              </a:spcBef>
              <a:defRPr sz="4984"/>
            </a:pPr>
            <a:r>
              <a:t>POS System Computer</a:t>
            </a:r>
          </a:p>
          <a:p>
            <a:pPr marL="565150" indent="-565150" defTabSz="734694">
              <a:spcBef>
                <a:spcPts val="5200"/>
              </a:spcBef>
              <a:defRPr sz="4984"/>
            </a:pPr>
            <a:r>
              <a:t>Payroll / Scheduling Software</a:t>
            </a:r>
          </a:p>
          <a:p>
            <a:pPr marL="565150" indent="-565150" defTabSz="734694">
              <a:spcBef>
                <a:spcPts val="5200"/>
              </a:spcBef>
              <a:defRPr sz="4984"/>
            </a:pPr>
            <a:r>
              <a:t>Onsite Computer / Notebook</a:t>
            </a:r>
          </a:p>
          <a:p>
            <a:pPr marL="565150" indent="-565150" defTabSz="734694">
              <a:spcBef>
                <a:spcPts val="5200"/>
              </a:spcBef>
              <a:defRPr sz="4984"/>
            </a:pPr>
            <a:r>
              <a:t>Employee Handbooks</a:t>
            </a:r>
          </a:p>
          <a:p>
            <a:pPr marL="565150" indent="-565150" defTabSz="734694">
              <a:spcBef>
                <a:spcPts val="5200"/>
              </a:spcBef>
              <a:defRPr sz="4984"/>
            </a:pPr>
            <a:r>
              <a:t>QR codes Strategically Placed</a:t>
            </a:r>
          </a:p>
          <a:p>
            <a:pPr marL="565150" indent="-565150" defTabSz="734694">
              <a:spcBef>
                <a:spcPts val="5200"/>
              </a:spcBef>
              <a:defRPr sz="4984"/>
            </a:pPr>
            <a:r>
              <a:t>Employee Pages of your Website </a:t>
            </a:r>
          </a:p>
        </p:txBody>
      </p:sp>
      <p:sp>
        <p:nvSpPr>
          <p:cNvPr id="582" name="SOP’s are Living Documents"/>
          <p:cNvSpPr txBox="1"/>
          <p:nvPr/>
        </p:nvSpPr>
        <p:spPr>
          <a:xfrm>
            <a:off x="5138242" y="1531966"/>
            <a:ext cx="14107516" cy="136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8400">
                <a:solidFill>
                  <a:schemeClr val="accent1">
                    <a:lumOff val="-13575"/>
                  </a:schemeClr>
                </a:solidFill>
                <a:latin typeface="+mn-lt"/>
                <a:ea typeface="+mn-ea"/>
                <a:cs typeface="+mn-cs"/>
                <a:sym typeface="Helvetica Neue Medium"/>
              </a:defRPr>
            </a:lvl1pPr>
          </a:lstStyle>
          <a:p>
            <a:r>
              <a:t>SOP’s are Living Documents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Content Placeholder 5" descr="Content Placeholder 5"/>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5" name="SOP’s create…"/>
          <p:cNvSpPr txBox="1">
            <a:spLocks noGrp="1"/>
          </p:cNvSpPr>
          <p:nvPr>
            <p:ph type="ctrTitle"/>
          </p:nvPr>
        </p:nvSpPr>
        <p:spPr>
          <a:xfrm>
            <a:off x="1513245" y="1124311"/>
            <a:ext cx="22534697" cy="5187552"/>
          </a:xfrm>
          <a:prstGeom prst="rect">
            <a:avLst/>
          </a:prstGeom>
        </p:spPr>
        <p:txBody>
          <a:bodyPr/>
          <a:lstStyle/>
          <a:p>
            <a:pPr>
              <a:defRPr>
                <a:solidFill>
                  <a:schemeClr val="accent1">
                    <a:lumOff val="-13575"/>
                  </a:schemeClr>
                </a:solidFill>
              </a:defRPr>
            </a:pPr>
            <a:r>
              <a:t>SOP’s create</a:t>
            </a:r>
          </a:p>
          <a:p>
            <a:pPr>
              <a:defRPr>
                <a:solidFill>
                  <a:schemeClr val="accent1">
                    <a:lumOff val="-13575"/>
                  </a:schemeClr>
                </a:solidFill>
              </a:defRPr>
            </a:pPr>
            <a:r>
              <a:t>Confident Employees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p:cNvGrpSpPr/>
          <p:nvPr/>
        </p:nvGrpSpPr>
        <p:grpSpPr>
          <a:xfrm>
            <a:off x="0" y="-2"/>
            <a:ext cx="24384001" cy="13716002"/>
            <a:chOff x="0" y="0"/>
            <a:chExt cx="24384000" cy="13716001"/>
          </a:xfrm>
        </p:grpSpPr>
        <p:pic>
          <p:nvPicPr>
            <p:cNvPr id="202" name="Picture 10" descr="Picture 10"/>
            <p:cNvPicPr>
              <a:picLocks noChangeAspect="1"/>
            </p:cNvPicPr>
            <p:nvPr/>
          </p:nvPicPr>
          <p:blipFill>
            <a:blip r:embed="rId2"/>
            <a:stretch>
              <a:fillRect/>
            </a:stretch>
          </p:blipFill>
          <p:spPr>
            <a:xfrm>
              <a:off x="0" y="-1"/>
              <a:ext cx="24384001" cy="13716002"/>
            </a:xfrm>
            <a:prstGeom prst="rect">
              <a:avLst/>
            </a:prstGeom>
            <a:ln w="12700" cap="flat">
              <a:noFill/>
              <a:miter lim="400000"/>
            </a:ln>
            <a:effectLst/>
          </p:spPr>
        </p:pic>
        <p:sp>
          <p:nvSpPr>
            <p:cNvPr id="203"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205" name="The US Chamber of Commerce Newsletter for Small Business Owners.">
            <a:hlinkClick r:id="rId3"/>
          </p:cNvPr>
          <p:cNvSpPr txBox="1"/>
          <p:nvPr/>
        </p:nvSpPr>
        <p:spPr>
          <a:xfrm>
            <a:off x="2179389" y="3216597"/>
            <a:ext cx="2002522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The US Chamber of Commerce Newsletter for Small Business Owners.</a:t>
            </a:r>
          </a:p>
        </p:txBody>
      </p:sp>
      <p:pic>
        <p:nvPicPr>
          <p:cNvPr id="206" name="COCNewsletter.png" descr="COCNewsletter.png"/>
          <p:cNvPicPr>
            <a:picLocks noChangeAspect="1"/>
          </p:cNvPicPr>
          <p:nvPr/>
        </p:nvPicPr>
        <p:blipFill>
          <a:blip r:embed="rId4"/>
          <a:stretch>
            <a:fillRect/>
          </a:stretch>
        </p:blipFill>
        <p:spPr>
          <a:xfrm>
            <a:off x="8147699" y="4207277"/>
            <a:ext cx="8088602" cy="808860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 name="Picture 4" descr="Picture 4"/>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8" name="Title 1"/>
          <p:cNvSpPr txBox="1">
            <a:spLocks noGrp="1"/>
          </p:cNvSpPr>
          <p:nvPr>
            <p:ph type="title"/>
          </p:nvPr>
        </p:nvSpPr>
        <p:spPr>
          <a:xfrm>
            <a:off x="-2977146" y="30005"/>
            <a:ext cx="21031201" cy="5705475"/>
          </a:xfrm>
          <a:prstGeom prst="rect">
            <a:avLst/>
          </a:prstGeom>
        </p:spPr>
        <p:txBody>
          <a:bodyPr/>
          <a:lstStyle>
            <a:lvl1pPr algn="ctr">
              <a:defRPr sz="13600" b="1">
                <a:solidFill>
                  <a:srgbClr val="007DC2"/>
                </a:solidFill>
                <a:latin typeface="Arial"/>
                <a:ea typeface="Arial"/>
                <a:cs typeface="Arial"/>
                <a:sym typeface="Arial"/>
              </a:defRPr>
            </a:lvl1pPr>
          </a:lstStyle>
          <a:p>
            <a:r>
              <a:t>THANK YOU!</a:t>
            </a:r>
          </a:p>
        </p:txBody>
      </p:sp>
      <p:pic>
        <p:nvPicPr>
          <p:cNvPr id="589" name="IMG_7220.heic" descr="IMG_7220.heic"/>
          <p:cNvPicPr>
            <a:picLocks noChangeAspect="1"/>
          </p:cNvPicPr>
          <p:nvPr/>
        </p:nvPicPr>
        <p:blipFill>
          <a:blip r:embed="rId3"/>
          <a:srcRect b="9700"/>
          <a:stretch>
            <a:fillRect/>
          </a:stretch>
        </p:blipFill>
        <p:spPr>
          <a:xfrm>
            <a:off x="13906029" y="819535"/>
            <a:ext cx="8279875" cy="9968970"/>
          </a:xfrm>
          <a:prstGeom prst="rect">
            <a:avLst/>
          </a:prstGeom>
          <a:ln w="25400">
            <a:miter lim="400000"/>
          </a:ln>
          <a:effectLst>
            <a:outerShdw blurRad="254000" dist="127000" dir="5400000" rotWithShape="0">
              <a:srgbClr val="000000">
                <a:alpha val="70000"/>
              </a:srgbClr>
            </a:outerShdw>
          </a:effectLst>
        </p:spPr>
      </p:pic>
      <p:sp>
        <p:nvSpPr>
          <p:cNvPr id="590" name="colleen@laundry-university.com"/>
          <p:cNvSpPr txBox="1"/>
          <p:nvPr/>
        </p:nvSpPr>
        <p:spPr>
          <a:xfrm>
            <a:off x="2067832" y="9806517"/>
            <a:ext cx="9770365" cy="907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5400">
                <a:hlinkClick r:id="rId4"/>
              </a:defRPr>
            </a:lvl1pPr>
          </a:lstStyle>
          <a:p>
            <a:r>
              <a:rPr dirty="0">
                <a:hlinkClick r:id="rId4"/>
              </a:rPr>
              <a:t>colleen@laundry-university.com</a:t>
            </a:r>
          </a:p>
        </p:txBody>
      </p:sp>
      <p:pic>
        <p:nvPicPr>
          <p:cNvPr id="591" name="SMALL Laundry University Logo RGB.png" descr="SMALL Laundry University Logo RGB.png"/>
          <p:cNvPicPr>
            <a:picLocks noChangeAspect="1"/>
          </p:cNvPicPr>
          <p:nvPr/>
        </p:nvPicPr>
        <p:blipFill>
          <a:blip r:embed="rId5"/>
          <a:srcRect t="250" b="250"/>
          <a:stretch>
            <a:fillRect/>
          </a:stretch>
        </p:blipFill>
        <p:spPr>
          <a:xfrm>
            <a:off x="20641082" y="9595350"/>
            <a:ext cx="3561075" cy="3301115"/>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Picture 4" descr="Picture 4"/>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594" name="Title 1"/>
          <p:cNvSpPr txBox="1">
            <a:spLocks noGrp="1"/>
          </p:cNvSpPr>
          <p:nvPr>
            <p:ph type="title"/>
          </p:nvPr>
        </p:nvSpPr>
        <p:spPr>
          <a:xfrm>
            <a:off x="1232186" y="3846941"/>
            <a:ext cx="21031201" cy="5705476"/>
          </a:xfrm>
          <a:prstGeom prst="rect">
            <a:avLst/>
          </a:prstGeom>
        </p:spPr>
        <p:txBody>
          <a:bodyPr/>
          <a:lstStyle>
            <a:lvl1pPr algn="ctr">
              <a:defRPr sz="13600" b="1">
                <a:solidFill>
                  <a:srgbClr val="007DC2"/>
                </a:solidFill>
                <a:latin typeface="Arial"/>
                <a:ea typeface="Arial"/>
                <a:cs typeface="Arial"/>
                <a:sym typeface="Arial"/>
              </a:defRPr>
            </a:lvl1pPr>
          </a:lstStyle>
          <a:p>
            <a:r>
              <a:t>QUESTIONS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Picture 4" descr="Picture 4"/>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97" name="TextBox 6"/>
          <p:cNvSpPr txBox="1"/>
          <p:nvPr/>
        </p:nvSpPr>
        <p:spPr>
          <a:xfrm>
            <a:off x="6185728" y="9247278"/>
            <a:ext cx="12012544" cy="92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defTabSz="1828800">
              <a:spcBef>
                <a:spcPts val="0"/>
              </a:spcBef>
              <a:defRPr sz="5200" b="1">
                <a:solidFill>
                  <a:srgbClr val="007DC2"/>
                </a:solidFill>
                <a:latin typeface="Arial"/>
                <a:ea typeface="Arial"/>
                <a:cs typeface="Arial"/>
                <a:sym typeface="Arial"/>
              </a:defRPr>
            </a:lvl1pPr>
          </a:lstStyle>
          <a:p>
            <a:r>
              <a:t>#washdryfold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0" y="-2"/>
            <a:ext cx="24384001" cy="13716002"/>
            <a:chOff x="0" y="0"/>
            <a:chExt cx="24384000" cy="13716001"/>
          </a:xfrm>
        </p:grpSpPr>
        <p:pic>
          <p:nvPicPr>
            <p:cNvPr id="208" name="Picture 10" descr="Picture 10"/>
            <p:cNvPicPr>
              <a:picLocks noChangeAspect="1"/>
            </p:cNvPicPr>
            <p:nvPr/>
          </p:nvPicPr>
          <p:blipFill>
            <a:blip r:embed="rId2"/>
            <a:stretch>
              <a:fillRect/>
            </a:stretch>
          </p:blipFill>
          <p:spPr>
            <a:xfrm>
              <a:off x="0" y="-1"/>
              <a:ext cx="24384001" cy="13716002"/>
            </a:xfrm>
            <a:prstGeom prst="rect">
              <a:avLst/>
            </a:prstGeom>
            <a:ln w="12700" cap="flat">
              <a:noFill/>
              <a:miter lim="400000"/>
            </a:ln>
            <a:effectLst/>
          </p:spPr>
        </p:pic>
        <p:sp>
          <p:nvSpPr>
            <p:cNvPr id="209"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pic>
        <p:nvPicPr>
          <p:cNvPr id="211" name="COCNewsletter.png" descr="COCNewsletter.png"/>
          <p:cNvPicPr>
            <a:picLocks noChangeAspect="1"/>
          </p:cNvPicPr>
          <p:nvPr/>
        </p:nvPicPr>
        <p:blipFill>
          <a:blip r:embed="rId3"/>
          <a:stretch>
            <a:fillRect/>
          </a:stretch>
        </p:blipFill>
        <p:spPr>
          <a:xfrm>
            <a:off x="8140076" y="3435775"/>
            <a:ext cx="8103847" cy="8103847"/>
          </a:xfrm>
          <a:prstGeom prst="rect">
            <a:avLst/>
          </a:prstGeom>
          <a:ln w="12700">
            <a:miter lim="400000"/>
          </a:ln>
        </p:spPr>
      </p:pic>
      <p:sp>
        <p:nvSpPr>
          <p:cNvPr id="212" name="Bureau of Labor Statistics has a Newsroom.">
            <a:hlinkClick r:id="rId4"/>
          </p:cNvPr>
          <p:cNvSpPr txBox="1"/>
          <p:nvPr/>
        </p:nvSpPr>
        <p:spPr>
          <a:xfrm>
            <a:off x="6139738" y="1891713"/>
            <a:ext cx="12664499"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Bureau of Labor Statistics has a Newsroom.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 name="Group"/>
          <p:cNvGrpSpPr/>
          <p:nvPr/>
        </p:nvGrpSpPr>
        <p:grpSpPr>
          <a:xfrm>
            <a:off x="0" y="-2"/>
            <a:ext cx="24384001" cy="13716002"/>
            <a:chOff x="0" y="0"/>
            <a:chExt cx="24384000" cy="13716001"/>
          </a:xfrm>
        </p:grpSpPr>
        <p:pic>
          <p:nvPicPr>
            <p:cNvPr id="214" name="Picture 10" descr="Picture 10"/>
            <p:cNvPicPr>
              <a:picLocks noChangeAspect="1"/>
            </p:cNvPicPr>
            <p:nvPr/>
          </p:nvPicPr>
          <p:blipFill>
            <a:blip r:embed="rId2"/>
            <a:stretch>
              <a:fillRect/>
            </a:stretch>
          </p:blipFill>
          <p:spPr>
            <a:xfrm>
              <a:off x="0" y="-1"/>
              <a:ext cx="24384001" cy="13716002"/>
            </a:xfrm>
            <a:prstGeom prst="rect">
              <a:avLst/>
            </a:prstGeom>
            <a:ln w="12700" cap="flat">
              <a:noFill/>
              <a:miter lim="400000"/>
            </a:ln>
            <a:effectLst/>
          </p:spPr>
        </p:pic>
        <p:sp>
          <p:nvSpPr>
            <p:cNvPr id="215"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217" name="Edward Lowe Foundation has a Digital Library.">
            <a:hlinkClick r:id="rId3"/>
          </p:cNvPr>
          <p:cNvSpPr txBox="1"/>
          <p:nvPr/>
        </p:nvSpPr>
        <p:spPr>
          <a:xfrm>
            <a:off x="5789061" y="2857586"/>
            <a:ext cx="1356029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Edward Lowe Foundation has a Digital Library.</a:t>
            </a:r>
          </a:p>
        </p:txBody>
      </p:sp>
      <p:pic>
        <p:nvPicPr>
          <p:cNvPr id="218" name="COCNewsletter.png" descr="COCNewsletter.png"/>
          <p:cNvPicPr>
            <a:picLocks noChangeAspect="1"/>
          </p:cNvPicPr>
          <p:nvPr/>
        </p:nvPicPr>
        <p:blipFill>
          <a:blip r:embed="rId4"/>
          <a:stretch>
            <a:fillRect/>
          </a:stretch>
        </p:blipFill>
        <p:spPr>
          <a:xfrm>
            <a:off x="7997008" y="4022861"/>
            <a:ext cx="8389985" cy="838998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 name="Group"/>
          <p:cNvGrpSpPr/>
          <p:nvPr/>
        </p:nvGrpSpPr>
        <p:grpSpPr>
          <a:xfrm>
            <a:off x="0" y="-2"/>
            <a:ext cx="24384001" cy="13716002"/>
            <a:chOff x="0" y="0"/>
            <a:chExt cx="24384000" cy="13716001"/>
          </a:xfrm>
        </p:grpSpPr>
        <p:pic>
          <p:nvPicPr>
            <p:cNvPr id="220" name="Picture 10" descr="Picture 10"/>
            <p:cNvPicPr>
              <a:picLocks noChangeAspect="1"/>
            </p:cNvPicPr>
            <p:nvPr/>
          </p:nvPicPr>
          <p:blipFill>
            <a:blip r:embed="rId2"/>
            <a:stretch>
              <a:fillRect/>
            </a:stretch>
          </p:blipFill>
          <p:spPr>
            <a:xfrm>
              <a:off x="0" y="-1"/>
              <a:ext cx="24384001" cy="13716002"/>
            </a:xfrm>
            <a:prstGeom prst="rect">
              <a:avLst/>
            </a:prstGeom>
            <a:ln w="12700" cap="flat">
              <a:noFill/>
              <a:miter lim="400000"/>
            </a:ln>
            <a:effectLst/>
          </p:spPr>
        </p:pic>
        <p:sp>
          <p:nvSpPr>
            <p:cNvPr id="221" name="TextBox 13"/>
            <p:cNvSpPr txBox="1"/>
            <p:nvPr/>
          </p:nvSpPr>
          <p:spPr>
            <a:xfrm>
              <a:off x="20370575" y="12908771"/>
              <a:ext cx="3604420" cy="671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r" defTabSz="914400">
                <a:spcBef>
                  <a:spcPts val="0"/>
                </a:spcBef>
                <a:defRPr sz="4100">
                  <a:solidFill>
                    <a:srgbClr val="FFFFFF"/>
                  </a:solidFill>
                  <a:latin typeface="Arial"/>
                  <a:ea typeface="Arial"/>
                  <a:cs typeface="Arial"/>
                  <a:sym typeface="Arial"/>
                </a:defRPr>
              </a:lvl1pPr>
            </a:lstStyle>
            <a:p>
              <a:r>
                <a:t>#washdryfold</a:t>
              </a:r>
            </a:p>
          </p:txBody>
        </p:sp>
      </p:grpSp>
      <p:sp>
        <p:nvSpPr>
          <p:cNvPr id="223" name="Kristina Stubblefield of AI Simplified has a Podcast, Social Community">
            <a:hlinkClick r:id="rId3"/>
          </p:cNvPr>
          <p:cNvSpPr txBox="1"/>
          <p:nvPr/>
        </p:nvSpPr>
        <p:spPr>
          <a:xfrm>
            <a:off x="2132957" y="3531509"/>
            <a:ext cx="20118085"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Kristina Stubblefield of AI Simplified has a Podcast, Social Community</a:t>
            </a:r>
          </a:p>
        </p:txBody>
      </p:sp>
      <p:pic>
        <p:nvPicPr>
          <p:cNvPr id="224" name="CLA_resource.png" descr="CLA_resource.png"/>
          <p:cNvPicPr>
            <a:picLocks noChangeAspect="1"/>
          </p:cNvPicPr>
          <p:nvPr/>
        </p:nvPicPr>
        <p:blipFill>
          <a:blip r:embed="rId4"/>
          <a:stretch>
            <a:fillRect/>
          </a:stretch>
        </p:blipFill>
        <p:spPr>
          <a:xfrm>
            <a:off x="8378657" y="4553338"/>
            <a:ext cx="7626687" cy="762668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4" descr="Picture 4"/>
          <p:cNvPicPr>
            <a:picLocks noChangeAspect="1"/>
          </p:cNvPicPr>
          <p:nvPr/>
        </p:nvPicPr>
        <p:blipFill>
          <a:blip r:embed="rId2"/>
          <a:stretch>
            <a:fillRect/>
          </a:stretch>
        </p:blipFill>
        <p:spPr>
          <a:xfrm>
            <a:off x="4692751" y="2639672"/>
            <a:ext cx="19675394" cy="11067410"/>
          </a:xfrm>
          <a:prstGeom prst="rect">
            <a:avLst/>
          </a:prstGeom>
          <a:ln w="12700">
            <a:miter lim="400000"/>
          </a:ln>
        </p:spPr>
      </p:pic>
      <p:sp>
        <p:nvSpPr>
          <p:cNvPr id="227" name="62% report leaving their existing retail job in the next 12 months"/>
          <p:cNvSpPr txBox="1"/>
          <p:nvPr/>
        </p:nvSpPr>
        <p:spPr>
          <a:xfrm>
            <a:off x="3445916" y="3221300"/>
            <a:ext cx="18627243" cy="820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1">
                    <a:lumOff val="-13575"/>
                  </a:schemeClr>
                </a:solidFill>
              </a:defRPr>
            </a:lvl1pPr>
          </a:lstStyle>
          <a:p>
            <a:r>
              <a:t>62% report leaving their existing retail job in the next 12 months</a:t>
            </a:r>
          </a:p>
        </p:txBody>
      </p:sp>
      <p:sp>
        <p:nvSpPr>
          <p:cNvPr id="228" name="Rectangle"/>
          <p:cNvSpPr/>
          <p:nvPr/>
        </p:nvSpPr>
        <p:spPr>
          <a:xfrm>
            <a:off x="3107903" y="3066194"/>
            <a:ext cx="19197009" cy="1550855"/>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29" name="Boomers * Gen X * Millenials * Gen Z"/>
          <p:cNvSpPr txBox="1">
            <a:spLocks noGrp="1"/>
          </p:cNvSpPr>
          <p:nvPr>
            <p:ph type="title"/>
          </p:nvPr>
        </p:nvSpPr>
        <p:spPr>
          <a:xfrm>
            <a:off x="1689100" y="1005530"/>
            <a:ext cx="21005800" cy="2286001"/>
          </a:xfrm>
          <a:prstGeom prst="rect">
            <a:avLst/>
          </a:prstGeom>
        </p:spPr>
        <p:txBody>
          <a:bodyPr/>
          <a:lstStyle>
            <a:lvl1pPr defTabSz="718184">
              <a:defRPr sz="9744"/>
            </a:lvl1pPr>
          </a:lstStyle>
          <a:p>
            <a:r>
              <a:t>Boomers * Gen X * Millenials * Gen Z</a:t>
            </a:r>
          </a:p>
        </p:txBody>
      </p:sp>
      <p:sp>
        <p:nvSpPr>
          <p:cNvPr id="230" name="Flexibility (schedules / flex time / micro-retirement)…"/>
          <p:cNvSpPr txBox="1">
            <a:spLocks noGrp="1"/>
          </p:cNvSpPr>
          <p:nvPr>
            <p:ph type="body" idx="1"/>
          </p:nvPr>
        </p:nvSpPr>
        <p:spPr>
          <a:xfrm>
            <a:off x="2481106" y="4693670"/>
            <a:ext cx="19716458" cy="7900157"/>
          </a:xfrm>
          <a:prstGeom prst="rect">
            <a:avLst/>
          </a:prstGeom>
        </p:spPr>
        <p:txBody>
          <a:bodyPr/>
          <a:lstStyle/>
          <a:p>
            <a:r>
              <a:t>Flexibility </a:t>
            </a:r>
            <a:r>
              <a:rPr sz="4600" i="1"/>
              <a:t>(schedules / flex time / micro-retirement)</a:t>
            </a:r>
          </a:p>
          <a:p>
            <a:r>
              <a:t>Social Responsibility</a:t>
            </a:r>
          </a:p>
          <a:p>
            <a:r>
              <a:t>Opportunity for Training / Personal Development </a:t>
            </a:r>
            <a:r>
              <a:rPr sz="4600" i="1"/>
              <a:t>(not necessarily for leadership advancement)</a:t>
            </a:r>
          </a:p>
          <a:p>
            <a:r>
              <a:t>Digital Communication, Training, Standards (</a:t>
            </a:r>
            <a:r>
              <a:rPr sz="4600" i="1"/>
              <a:t>small content / visual format)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228"/>
                                        </p:tgtEl>
                                      </p:cBhvr>
                                    </p:animEffect>
                                    <p:set>
                                      <p:cBhvr>
                                        <p:cTn id="7" fill="hold">
                                          <p:stCondLst>
                                            <p:cond delay="999"/>
                                          </p:stCondLst>
                                        </p:cTn>
                                        <p:tgtEl>
                                          <p:spTgt spid="2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27"/>
                                        </p:tgtEl>
                                        <p:attrNameLst>
                                          <p:attrName>style.visibility</p:attrName>
                                        </p:attrNameLst>
                                      </p:cBhvr>
                                      <p:to>
                                        <p:strVal val="visible"/>
                                      </p:to>
                                    </p:set>
                                    <p:animEffect transition="in" filter="dissolve">
                                      <p:cBhvr>
                                        <p:cTn id="12" dur="3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2" animBg="1" advAuto="0"/>
      <p:bldP spid="228"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4" descr="Picture 4"/>
          <p:cNvPicPr>
            <a:picLocks noChangeAspect="1"/>
          </p:cNvPicPr>
          <p:nvPr/>
        </p:nvPicPr>
        <p:blipFill>
          <a:blip r:embed="rId2"/>
          <a:stretch>
            <a:fillRect/>
          </a:stretch>
        </p:blipFill>
        <p:spPr>
          <a:xfrm>
            <a:off x="4692751" y="2639672"/>
            <a:ext cx="19675394" cy="11067410"/>
          </a:xfrm>
          <a:prstGeom prst="rect">
            <a:avLst/>
          </a:prstGeom>
          <a:ln w="12700">
            <a:miter lim="400000"/>
          </a:ln>
        </p:spPr>
      </p:pic>
      <p:sp>
        <p:nvSpPr>
          <p:cNvPr id="233" name="Standardizing Our Pathways* (SOP) to Success."/>
          <p:cNvSpPr txBox="1"/>
          <p:nvPr/>
        </p:nvSpPr>
        <p:spPr>
          <a:xfrm>
            <a:off x="3419195" y="1457215"/>
            <a:ext cx="17545610" cy="1056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6400"/>
            </a:lvl1pPr>
          </a:lstStyle>
          <a:p>
            <a:r>
              <a:t>Standardizing Our Pathways* (SOP) to Success.</a:t>
            </a:r>
          </a:p>
        </p:txBody>
      </p:sp>
      <p:sp>
        <p:nvSpPr>
          <p:cNvPr id="234" name="Standardizing…"/>
          <p:cNvSpPr txBox="1"/>
          <p:nvPr/>
        </p:nvSpPr>
        <p:spPr>
          <a:xfrm>
            <a:off x="6749757" y="2941700"/>
            <a:ext cx="10884485" cy="6073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12900" b="1"/>
            </a:pPr>
            <a:r>
              <a:t>Standardizing</a:t>
            </a:r>
          </a:p>
          <a:p>
            <a:pPr algn="ctr">
              <a:spcBef>
                <a:spcPts val="0"/>
              </a:spcBef>
              <a:defRPr sz="12900" b="1"/>
            </a:pPr>
            <a:r>
              <a:t>Our </a:t>
            </a:r>
          </a:p>
          <a:p>
            <a:pPr algn="ctr">
              <a:spcBef>
                <a:spcPts val="0"/>
              </a:spcBef>
              <a:defRPr sz="12900" b="1"/>
            </a:pPr>
            <a:r>
              <a:t>Pathway</a:t>
            </a:r>
          </a:p>
        </p:txBody>
      </p:sp>
      <p:sp>
        <p:nvSpPr>
          <p:cNvPr id="235" name="*Standardizing Our Pathway (SOP) is the same as Standard Operating Procedures (SOP)."/>
          <p:cNvSpPr txBox="1"/>
          <p:nvPr/>
        </p:nvSpPr>
        <p:spPr>
          <a:xfrm>
            <a:off x="3561245" y="11456198"/>
            <a:ext cx="17261511"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0"/>
              </a:spcBef>
              <a:defRPr sz="3400"/>
            </a:lvl1pPr>
          </a:lstStyle>
          <a:p>
            <a:r>
              <a:t>*Standardizing Our Pathway (SOP) is the same as Standard Operating Procedures (SOP).</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D865C6E2F1B447A6A03B85FC6A38EF" ma:contentTypeVersion="19" ma:contentTypeDescription="Create a new document." ma:contentTypeScope="" ma:versionID="f2c24c2549bbecad6541af0311ffc202">
  <xsd:schema xmlns:xsd="http://www.w3.org/2001/XMLSchema" xmlns:xs="http://www.w3.org/2001/XMLSchema" xmlns:p="http://schemas.microsoft.com/office/2006/metadata/properties" xmlns:ns2="14df6996-4479-4229-b953-049873cfda9c" xmlns:ns3="3800dd02-d118-4fa1-812f-77e9b1041eb5" targetNamespace="http://schemas.microsoft.com/office/2006/metadata/properties" ma:root="true" ma:fieldsID="3c94210d7bf17df8a0a96446e71131c3" ns2:_="" ns3:_="">
    <xsd:import namespace="14df6996-4479-4229-b953-049873cfda9c"/>
    <xsd:import namespace="3800dd02-d118-4fa1-812f-77e9b1041eb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df6996-4479-4229-b953-049873cfda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ce4f92-7d08-45e1-ae96-c849373d49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00dd02-d118-4fa1-812f-77e9b1041e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0670ec9-88dc-4d2c-8b13-ed8bbf2305bd}" ma:internalName="TaxCatchAll" ma:showField="CatchAllData" ma:web="3800dd02-d118-4fa1-812f-77e9b1041e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800dd02-d118-4fa1-812f-77e9b1041eb5" xsi:nil="true"/>
    <lcf76f155ced4ddcb4097134ff3c332f xmlns="14df6996-4479-4229-b953-049873cfda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7299E0-181E-4F56-B63E-0AAFEE22B06A}"/>
</file>

<file path=customXml/itemProps2.xml><?xml version="1.0" encoding="utf-8"?>
<ds:datastoreItem xmlns:ds="http://schemas.openxmlformats.org/officeDocument/2006/customXml" ds:itemID="{71DB0EEC-D36D-44E8-BE0E-75A1BE493DB3}"/>
</file>

<file path=customXml/itemProps3.xml><?xml version="1.0" encoding="utf-8"?>
<ds:datastoreItem xmlns:ds="http://schemas.openxmlformats.org/officeDocument/2006/customXml" ds:itemID="{834B8BD8-35DD-455C-A0F1-865A1A6DE6EF}"/>
</file>

<file path=docProps/app.xml><?xml version="1.0" encoding="utf-8"?>
<Properties xmlns="http://schemas.openxmlformats.org/officeDocument/2006/extended-properties" xmlns:vt="http://schemas.openxmlformats.org/officeDocument/2006/docPropsVTypes">
  <TotalTime>0</TotalTime>
  <Words>1742</Words>
  <Application>Microsoft Office PowerPoint</Application>
  <PresentationFormat>Custom</PresentationFormat>
  <Paragraphs>201</Paragraphs>
  <Slides>42</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Boomers * Gen X * Millenials * Gen Z</vt:lpstr>
      <vt:lpstr>PowerPoint Presentation</vt:lpstr>
      <vt:lpstr>SOP  Standardize Our Pathway</vt:lpstr>
      <vt:lpstr>PowerPoint Presentation</vt:lpstr>
      <vt:lpstr>Improvisation vs. Innovation</vt:lpstr>
      <vt:lpstr>Improvisation looks like this:  </vt:lpstr>
      <vt:lpstr>Improvisation sounds like this:  </vt:lpstr>
      <vt:lpstr>PowerPoint Presentation</vt:lpstr>
      <vt:lpstr>PowerPoint Presentation</vt:lpstr>
      <vt:lpstr>PowerPoint Presentation</vt:lpstr>
      <vt:lpstr>PowerPoint Presentation</vt:lpstr>
      <vt:lpstr>PowerPoint Presentation</vt:lpstr>
      <vt:lpstr>Methods</vt:lpstr>
      <vt:lpstr>Methods</vt:lpstr>
      <vt:lpstr>Methods</vt:lpstr>
      <vt:lpstr>Methods</vt:lpstr>
      <vt:lpstr>PowerPoint Presentation</vt:lpstr>
      <vt:lpstr>Which Operations Should I Focus On?</vt:lpstr>
      <vt:lpstr>1</vt:lpstr>
      <vt:lpstr>Generate SOP Content</vt:lpstr>
      <vt:lpstr>Format using AI</vt:lpstr>
      <vt:lpstr>Inputs into AI / ChatGPT</vt:lpstr>
      <vt:lpstr>Downloaded Document</vt:lpstr>
      <vt:lpstr>SOP Formats</vt:lpstr>
      <vt:lpstr>Format #1 Digital File</vt:lpstr>
      <vt:lpstr>Format #2 Printed PDF</vt:lpstr>
      <vt:lpstr>Format #3 QR code</vt:lpstr>
      <vt:lpstr>Format #4: E-booklet or Flipbook</vt:lpstr>
      <vt:lpstr>Format #4: Video</vt:lpstr>
      <vt:lpstr>Format #3: Team Meeting</vt:lpstr>
      <vt:lpstr>PowerPoint Presentation</vt:lpstr>
      <vt:lpstr>SOP’s create Confident Employees</vt:lpstr>
      <vt:lpstr>THANK YOU!</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DBauer</dc:creator>
  <cp:lastModifiedBy>Danielle Bauer</cp:lastModifiedBy>
  <cp:revision>1</cp:revision>
  <dcterms:modified xsi:type="dcterms:W3CDTF">2025-10-21T19:08:45Z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0x0101002BD865C6E2F1B447A6A03B85FC6A38EF</vt:lpwstr>
  </property>
</Properties>
</file>