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21"/>
  </p:notesMasterIdLst>
  <p:sldIdLst>
    <p:sldId id="287" r:id="rId5"/>
    <p:sldId id="302" r:id="rId6"/>
    <p:sldId id="316" r:id="rId7"/>
    <p:sldId id="322" r:id="rId8"/>
    <p:sldId id="323" r:id="rId9"/>
    <p:sldId id="325" r:id="rId10"/>
    <p:sldId id="324" r:id="rId11"/>
    <p:sldId id="308" r:id="rId12"/>
    <p:sldId id="257" r:id="rId13"/>
    <p:sldId id="266" r:id="rId14"/>
    <p:sldId id="278" r:id="rId15"/>
    <p:sldId id="279" r:id="rId16"/>
    <p:sldId id="267" r:id="rId17"/>
    <p:sldId id="280" r:id="rId18"/>
    <p:sldId id="281" r:id="rId19"/>
    <p:sldId id="282" r:id="rId20"/>
  </p:sldIdLst>
  <p:sldSz cx="12192000" cy="6858000"/>
  <p:notesSz cx="7004050" cy="9290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FE221F-BD11-46CD-83EE-CFFB46214105}" v="1" dt="2025-11-20T22:38:08.9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809" autoAdjust="0"/>
  </p:normalViewPr>
  <p:slideViewPr>
    <p:cSldViewPr snapToGrid="0">
      <p:cViewPr varScale="1">
        <p:scale>
          <a:sx n="68" d="100"/>
          <a:sy n="68" d="100"/>
        </p:scale>
        <p:origin x="12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e Bauer" userId="c46d12a5-76d6-4c87-b0ed-f9a191261e59" providerId="ADAL" clId="{C0222472-DB3D-43A2-9AB6-C5DA88998D2E}"/>
    <pc:docChg chg="addSld delSld modSld">
      <pc:chgData name="Danielle Bauer" userId="c46d12a5-76d6-4c87-b0ed-f9a191261e59" providerId="ADAL" clId="{C0222472-DB3D-43A2-9AB6-C5DA88998D2E}" dt="2025-11-20T22:38:08.937" v="1"/>
      <pc:docMkLst>
        <pc:docMk/>
      </pc:docMkLst>
      <pc:sldChg chg="add modTransition">
        <pc:chgData name="Danielle Bauer" userId="c46d12a5-76d6-4c87-b0ed-f9a191261e59" providerId="ADAL" clId="{C0222472-DB3D-43A2-9AB6-C5DA88998D2E}" dt="2025-11-20T22:38:08.937" v="1"/>
        <pc:sldMkLst>
          <pc:docMk/>
          <pc:sldMk cId="1712276420" sldId="257"/>
        </pc:sldMkLst>
      </pc:sldChg>
      <pc:sldChg chg="add modTransition">
        <pc:chgData name="Danielle Bauer" userId="c46d12a5-76d6-4c87-b0ed-f9a191261e59" providerId="ADAL" clId="{C0222472-DB3D-43A2-9AB6-C5DA88998D2E}" dt="2025-11-20T22:38:08.937" v="1"/>
        <pc:sldMkLst>
          <pc:docMk/>
          <pc:sldMk cId="231348363" sldId="266"/>
        </pc:sldMkLst>
      </pc:sldChg>
      <pc:sldChg chg="add modTransition">
        <pc:chgData name="Danielle Bauer" userId="c46d12a5-76d6-4c87-b0ed-f9a191261e59" providerId="ADAL" clId="{C0222472-DB3D-43A2-9AB6-C5DA88998D2E}" dt="2025-11-20T22:38:08.937" v="1"/>
        <pc:sldMkLst>
          <pc:docMk/>
          <pc:sldMk cId="3541243171" sldId="267"/>
        </pc:sldMkLst>
      </pc:sldChg>
      <pc:sldChg chg="add modTransition">
        <pc:chgData name="Danielle Bauer" userId="c46d12a5-76d6-4c87-b0ed-f9a191261e59" providerId="ADAL" clId="{C0222472-DB3D-43A2-9AB6-C5DA88998D2E}" dt="2025-11-20T22:38:08.937" v="1"/>
        <pc:sldMkLst>
          <pc:docMk/>
          <pc:sldMk cId="760280455" sldId="278"/>
        </pc:sldMkLst>
      </pc:sldChg>
      <pc:sldChg chg="add modTransition">
        <pc:chgData name="Danielle Bauer" userId="c46d12a5-76d6-4c87-b0ed-f9a191261e59" providerId="ADAL" clId="{C0222472-DB3D-43A2-9AB6-C5DA88998D2E}" dt="2025-11-20T22:38:08.937" v="1"/>
        <pc:sldMkLst>
          <pc:docMk/>
          <pc:sldMk cId="3111332636" sldId="279"/>
        </pc:sldMkLst>
      </pc:sldChg>
      <pc:sldChg chg="add modTransition">
        <pc:chgData name="Danielle Bauer" userId="c46d12a5-76d6-4c87-b0ed-f9a191261e59" providerId="ADAL" clId="{C0222472-DB3D-43A2-9AB6-C5DA88998D2E}" dt="2025-11-20T22:38:08.937" v="1"/>
        <pc:sldMkLst>
          <pc:docMk/>
          <pc:sldMk cId="892112736" sldId="280"/>
        </pc:sldMkLst>
      </pc:sldChg>
      <pc:sldChg chg="add modTransition">
        <pc:chgData name="Danielle Bauer" userId="c46d12a5-76d6-4c87-b0ed-f9a191261e59" providerId="ADAL" clId="{C0222472-DB3D-43A2-9AB6-C5DA88998D2E}" dt="2025-11-20T22:38:08.937" v="1"/>
        <pc:sldMkLst>
          <pc:docMk/>
          <pc:sldMk cId="144307731" sldId="281"/>
        </pc:sldMkLst>
      </pc:sldChg>
      <pc:sldChg chg="add modTransition">
        <pc:chgData name="Danielle Bauer" userId="c46d12a5-76d6-4c87-b0ed-f9a191261e59" providerId="ADAL" clId="{C0222472-DB3D-43A2-9AB6-C5DA88998D2E}" dt="2025-11-20T22:38:08.937" v="1"/>
        <pc:sldMkLst>
          <pc:docMk/>
          <pc:sldMk cId="639417099" sldId="282"/>
        </pc:sldMkLst>
      </pc:sldChg>
      <pc:sldChg chg="del">
        <pc:chgData name="Danielle Bauer" userId="c46d12a5-76d6-4c87-b0ed-f9a191261e59" providerId="ADAL" clId="{C0222472-DB3D-43A2-9AB6-C5DA88998D2E}" dt="2025-11-20T22:38:01.665" v="0" actId="47"/>
        <pc:sldMkLst>
          <pc:docMk/>
          <pc:sldMk cId="110722123" sldId="31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A7FFD-940D-494E-B4BB-BB68FF7978D0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2050"/>
            <a:ext cx="5575300" cy="31353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70400"/>
            <a:ext cx="5603875" cy="36591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427E2-9DDD-439A-A885-3984F32407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600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Randy Lead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27E2-9DDD-439A-A885-3984F324079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937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427E2-9DDD-439A-A885-3984F324079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42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CAA5E-1F5C-8BE6-2ECB-4D902335F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00916E-549B-EAB8-0AD5-1D99EDF65C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1250" cy="34829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0894F8-F5F3-4B3C-DA29-8F819C026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sz="1200" dirty="0">
              <a:latin typeface="inherit"/>
            </a:endParaRPr>
          </a:p>
          <a:p>
            <a:pPr marL="0" indent="0">
              <a:buFont typeface="+mj-lt"/>
              <a:buNone/>
            </a:pPr>
            <a:r>
              <a:rPr lang="en-US" sz="2400" dirty="0">
                <a:latin typeface="inherit"/>
              </a:rPr>
              <a:t>Carlos start</a:t>
            </a:r>
          </a:p>
        </p:txBody>
      </p:sp>
    </p:spTree>
    <p:extLst>
      <p:ext uri="{BB962C8B-B14F-4D97-AF65-F5344CB8AC3E}">
        <p14:creationId xmlns:p14="http://schemas.microsoft.com/office/powerpoint/2010/main" val="43275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1F32B-38E1-A6E0-AD22-5A6479364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F9A2B-58A3-F34D-2463-053B61BCE8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1250" cy="34829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B6CF10-E552-43A8-42AC-15C9D8CD8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sz="1200" dirty="0">
              <a:latin typeface="inherit"/>
            </a:endParaRPr>
          </a:p>
          <a:p>
            <a:pPr marL="0" indent="0">
              <a:buFont typeface="+mj-lt"/>
              <a:buNone/>
            </a:pPr>
            <a:endParaRPr lang="en-US" sz="1200" dirty="0"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4183098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0E663-2DAE-9DD0-8FD1-AB021FA6A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85F88B-B756-B9C3-7477-59832581EC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1250" cy="34829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4B1941-F74C-1B41-56BA-26DBE7CBC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sz="1200" dirty="0">
              <a:latin typeface="inherit"/>
            </a:endParaRPr>
          </a:p>
          <a:p>
            <a:pPr marL="0" indent="0">
              <a:buFont typeface="+mj-lt"/>
              <a:buNone/>
            </a:pPr>
            <a:r>
              <a:rPr lang="en-US" sz="1200" dirty="0">
                <a:latin typeface="inherit"/>
              </a:rPr>
              <a:t>Ramps are an easy step for getting into cargo vans and sprinters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200" dirty="0">
                <a:latin typeface="inherit"/>
              </a:rPr>
              <a:t>Liftgates</a:t>
            </a:r>
          </a:p>
          <a:p>
            <a:pPr marL="0" indent="0">
              <a:buFont typeface="+mj-lt"/>
              <a:buNone/>
            </a:pPr>
            <a:r>
              <a:rPr lang="en-US" sz="1200" dirty="0">
                <a:latin typeface="inherit"/>
              </a:rPr>
              <a:t>Dock requirements – under the tailgate</a:t>
            </a:r>
          </a:p>
          <a:p>
            <a:pPr marL="0" indent="0">
              <a:buFont typeface="+mj-lt"/>
              <a:buNone/>
            </a:pPr>
            <a:r>
              <a:rPr lang="en-US" sz="1200" dirty="0">
                <a:latin typeface="inherit"/>
              </a:rPr>
              <a:t>Non Dock use- can be behind the truck door</a:t>
            </a:r>
          </a:p>
          <a:p>
            <a:pPr marL="0" indent="0">
              <a:buFont typeface="+mj-lt"/>
              <a:buNone/>
            </a:pPr>
            <a:r>
              <a:rPr lang="en-US" sz="1200" dirty="0">
                <a:latin typeface="inherit"/>
              </a:rPr>
              <a:t>Wheel guards</a:t>
            </a:r>
          </a:p>
        </p:txBody>
      </p:sp>
    </p:spTree>
    <p:extLst>
      <p:ext uri="{BB962C8B-B14F-4D97-AF65-F5344CB8AC3E}">
        <p14:creationId xmlns:p14="http://schemas.microsoft.com/office/powerpoint/2010/main" val="1939121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8792C-9755-1DA2-2806-CBEEC6BB6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7914E7-BACF-C661-1D39-26B7DCC3CD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1250" cy="34829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FCB41A-3E57-66F2-ED22-FCCC6D420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639" indent="0">
              <a:buFont typeface="+mj-lt"/>
              <a:buNone/>
            </a:pPr>
            <a:r>
              <a:rPr lang="en-US" dirty="0">
                <a:latin typeface="inherit"/>
              </a:rPr>
              <a:t>Keys to software</a:t>
            </a:r>
          </a:p>
          <a:p>
            <a:pPr marL="161639" indent="0">
              <a:buFont typeface="+mj-lt"/>
              <a:buNone/>
            </a:pPr>
            <a:endParaRPr lang="en-US" dirty="0">
              <a:latin typeface="inherit"/>
            </a:endParaRPr>
          </a:p>
          <a:p>
            <a:pPr marL="618839" lvl="1" indent="0">
              <a:buFont typeface="+mj-lt"/>
              <a:buNone/>
            </a:pPr>
            <a:r>
              <a:rPr lang="en-US" dirty="0">
                <a:latin typeface="inherit"/>
              </a:rPr>
              <a:t>Automated route design</a:t>
            </a:r>
          </a:p>
          <a:p>
            <a:pPr marL="618839" lvl="1" indent="0">
              <a:buFont typeface="+mj-lt"/>
              <a:buNone/>
            </a:pPr>
            <a:r>
              <a:rPr lang="en-US" dirty="0">
                <a:latin typeface="inherit"/>
              </a:rPr>
              <a:t>Flexibility</a:t>
            </a:r>
          </a:p>
          <a:p>
            <a:pPr marL="618839" lvl="1" indent="0">
              <a:buFont typeface="+mj-lt"/>
              <a:buNone/>
            </a:pPr>
            <a:r>
              <a:rPr lang="en-US" dirty="0">
                <a:latin typeface="inherit"/>
              </a:rPr>
              <a:t>Multiple route options</a:t>
            </a:r>
          </a:p>
          <a:p>
            <a:pPr marL="618839" lvl="1" indent="0">
              <a:buFont typeface="+mj-lt"/>
              <a:buNone/>
            </a:pPr>
            <a:r>
              <a:rPr lang="en-US" dirty="0">
                <a:latin typeface="inherit"/>
              </a:rPr>
              <a:t>	private routes for commercial</a:t>
            </a:r>
          </a:p>
          <a:p>
            <a:pPr marL="618839" lvl="1" indent="0">
              <a:buFont typeface="+mj-lt"/>
              <a:buNone/>
            </a:pPr>
            <a:r>
              <a:rPr lang="en-US" dirty="0">
                <a:latin typeface="inherit"/>
              </a:rPr>
              <a:t>	zones for specific areas</a:t>
            </a:r>
          </a:p>
          <a:p>
            <a:pPr marL="161639" indent="0">
              <a:buFont typeface="+mj-lt"/>
              <a:buNone/>
            </a:pPr>
            <a:endParaRPr lang="en-US" dirty="0"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3793297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701D9-F685-95D5-ABBA-E5F6752A0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6E257C-2130-7D77-79A3-D413CABB68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1250" cy="34829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0465D9-32D2-A3FF-55C9-9DFEFBBB6F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639" indent="0">
              <a:buFont typeface="+mj-lt"/>
              <a:buNone/>
            </a:pPr>
            <a:r>
              <a:rPr lang="en-US" dirty="0">
                <a:latin typeface="inherit"/>
              </a:rPr>
              <a:t>Keys to software</a:t>
            </a:r>
          </a:p>
          <a:p>
            <a:pPr marL="161639" indent="0">
              <a:buFont typeface="+mj-lt"/>
              <a:buNone/>
            </a:pPr>
            <a:endParaRPr lang="en-US" dirty="0">
              <a:latin typeface="inherit"/>
            </a:endParaRPr>
          </a:p>
          <a:p>
            <a:pPr marL="618839" lvl="1" indent="0">
              <a:buFont typeface="+mj-lt"/>
              <a:buNone/>
            </a:pPr>
            <a:r>
              <a:rPr lang="en-US" dirty="0">
                <a:latin typeface="inherit"/>
              </a:rPr>
              <a:t>Automated route design</a:t>
            </a:r>
          </a:p>
          <a:p>
            <a:pPr marL="618839" lvl="1" indent="0">
              <a:buFont typeface="+mj-lt"/>
              <a:buNone/>
            </a:pPr>
            <a:r>
              <a:rPr lang="en-US" dirty="0">
                <a:latin typeface="inherit"/>
              </a:rPr>
              <a:t>Flexibility</a:t>
            </a:r>
          </a:p>
          <a:p>
            <a:pPr marL="618839" lvl="1" indent="0">
              <a:buFont typeface="+mj-lt"/>
              <a:buNone/>
            </a:pPr>
            <a:r>
              <a:rPr lang="en-US" dirty="0">
                <a:latin typeface="inherit"/>
              </a:rPr>
              <a:t>Multiple route options</a:t>
            </a:r>
          </a:p>
          <a:p>
            <a:pPr marL="618839" lvl="1" indent="0">
              <a:buFont typeface="+mj-lt"/>
              <a:buNone/>
            </a:pPr>
            <a:r>
              <a:rPr lang="en-US" dirty="0">
                <a:latin typeface="inherit"/>
              </a:rPr>
              <a:t>	private routes for commercial</a:t>
            </a:r>
          </a:p>
          <a:p>
            <a:pPr marL="618839" lvl="1" indent="0">
              <a:buFont typeface="+mj-lt"/>
              <a:buNone/>
            </a:pPr>
            <a:r>
              <a:rPr lang="en-US" dirty="0">
                <a:latin typeface="inherit"/>
              </a:rPr>
              <a:t>	zones for specific areas</a:t>
            </a:r>
          </a:p>
          <a:p>
            <a:pPr marL="161639" indent="0">
              <a:buFont typeface="+mj-lt"/>
              <a:buNone/>
            </a:pPr>
            <a:endParaRPr lang="en-US" dirty="0"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2772386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D9C4C-3030-238A-1B57-E32E3AC05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9A16E1-F192-86C9-3CFB-F90B863F66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1250" cy="34829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314A10-2331-0EF2-19B7-F0F1BAB27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639" indent="0">
              <a:buFont typeface="+mj-lt"/>
              <a:buNone/>
            </a:pPr>
            <a:endParaRPr lang="en-US" dirty="0"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607807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0124BC9-ACF6-454F-AD9F-5992C21A7F70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6A21CB6-EAD6-416C-868C-2721F4773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3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4BC9-ACF6-454F-AD9F-5992C21A7F70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21CB6-EAD6-416C-868C-2721F4773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878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4BC9-ACF6-454F-AD9F-5992C21A7F70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21CB6-EAD6-416C-868C-2721F4773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970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4BC9-ACF6-454F-AD9F-5992C21A7F70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21CB6-EAD6-416C-868C-2721F4773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700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4BC9-ACF6-454F-AD9F-5992C21A7F70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21CB6-EAD6-416C-868C-2721F4773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103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4BC9-ACF6-454F-AD9F-5992C21A7F70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21CB6-EAD6-416C-868C-2721F4773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15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4BC9-ACF6-454F-AD9F-5992C21A7F70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21CB6-EAD6-416C-868C-2721F4773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336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4BC9-ACF6-454F-AD9F-5992C21A7F70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21CB6-EAD6-416C-868C-2721F4773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667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4BC9-ACF6-454F-AD9F-5992C21A7F70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21CB6-EAD6-416C-868C-2721F4773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158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4BC9-ACF6-454F-AD9F-5992C21A7F70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6A21CB6-EAD6-416C-868C-2721F4773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53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0124BC9-ACF6-454F-AD9F-5992C21A7F70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6A21CB6-EAD6-416C-868C-2721F4773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309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30124BC9-ACF6-454F-AD9F-5992C21A7F70}" type="datetimeFigureOut">
              <a:rPr lang="en-US" smtClean="0"/>
              <a:t>11/20/2025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E6A21CB6-EAD6-416C-868C-2721F47736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34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background&#10;&#10;Description automatically generated">
            <a:extLst>
              <a:ext uri="{FF2B5EF4-FFF2-40B4-BE49-F238E27FC236}">
                <a16:creationId xmlns:a16="http://schemas.microsoft.com/office/drawing/2014/main" id="{D7A3E26A-F20A-9F40-8B2F-751D11DAC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D4EB5D-AB40-13A6-B342-43F208A5A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27681"/>
            <a:ext cx="10515600" cy="2278677"/>
          </a:xfrm>
        </p:spPr>
        <p:txBody>
          <a:bodyPr>
            <a:normAutofit fontScale="90000"/>
          </a:bodyPr>
          <a:lstStyle/>
          <a:p>
            <a:pPr algn="ctr">
              <a:spcBef>
                <a:spcPts val="30"/>
              </a:spcBef>
            </a:pPr>
            <a:r>
              <a:rPr lang="en-US" sz="5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Fleet Management &amp; Optimization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Carlos Ochoa - Owner</a:t>
            </a:r>
            <a:b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Randy Roberts - Garment Care Evangelist</a:t>
            </a:r>
            <a:b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 Dolan - CLA Insurance</a:t>
            </a:r>
            <a:b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007198-B6BC-23DF-C298-EAC4CA84E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321" y="658596"/>
            <a:ext cx="4481309" cy="1932778"/>
          </a:xfrm>
          <a:prstGeom prst="rect">
            <a:avLst/>
          </a:prstGeom>
        </p:spPr>
      </p:pic>
      <p:pic>
        <p:nvPicPr>
          <p:cNvPr id="5" name="Picture 4" descr="Blue text on a white background&#10;&#10;AI-generated content may be incorrect.">
            <a:extLst>
              <a:ext uri="{FF2B5EF4-FFF2-40B4-BE49-F238E27FC236}">
                <a16:creationId xmlns:a16="http://schemas.microsoft.com/office/drawing/2014/main" id="{F50043BB-8C05-300D-1E2F-31BAE76D8E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4" y="658596"/>
            <a:ext cx="3831153" cy="15324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099AC4-1898-6C33-435C-7896B007C6AC}"/>
              </a:ext>
            </a:extLst>
          </p:cNvPr>
          <p:cNvSpPr txBox="1"/>
          <p:nvPr/>
        </p:nvSpPr>
        <p:spPr>
          <a:xfrm>
            <a:off x="9462499" y="6396379"/>
            <a:ext cx="260799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washdryfold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E42861-2E9F-3810-C304-33DCAE1A3904}"/>
              </a:ext>
            </a:extLst>
          </p:cNvPr>
          <p:cNvSpPr txBox="1"/>
          <p:nvPr/>
        </p:nvSpPr>
        <p:spPr>
          <a:xfrm>
            <a:off x="190785" y="6442545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674936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B9DA26AB-3534-E615-6B65-9641FB098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61382"/>
            <a:ext cx="10515600" cy="81730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7DC2"/>
                </a:solidFill>
              </a:rPr>
              <a:t>What is Commercial Auto Insurance?</a:t>
            </a:r>
            <a:endParaRPr lang="en-US" sz="4000" b="1" dirty="0">
              <a:solidFill>
                <a:srgbClr val="007D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674190"/>
            <a:ext cx="10515600" cy="2694246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Covers vehicles used for business operations, not personal use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Protects the business from accidents, property damage, and injury claims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Includes liability, physical damage, and optional add-ons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Required if vehicles are owned, leased, or used for business purposes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Essential for laundromats with pickup, delivery, or supply 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ED8D248-7FCC-AC93-DDC2-CCD01FE2F83F}"/>
              </a:ext>
            </a:extLst>
          </p:cNvPr>
          <p:cNvGrpSpPr/>
          <p:nvPr/>
        </p:nvGrpSpPr>
        <p:grpSpPr>
          <a:xfrm>
            <a:off x="0" y="5913997"/>
            <a:ext cx="12192000" cy="949613"/>
            <a:chOff x="0" y="5908387"/>
            <a:chExt cx="12192000" cy="9496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1151067-7BA5-5F33-5007-6F3D3CB44818}"/>
                </a:ext>
              </a:extLst>
            </p:cNvPr>
            <p:cNvSpPr/>
            <p:nvPr/>
          </p:nvSpPr>
          <p:spPr>
            <a:xfrm>
              <a:off x="1570892" y="5908431"/>
              <a:ext cx="10621108" cy="949569"/>
            </a:xfrm>
            <a:prstGeom prst="rect">
              <a:avLst/>
            </a:prstGeom>
            <a:solidFill>
              <a:srgbClr val="0076B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262FB4-9761-2732-C430-4C08FF5F173F}"/>
                </a:ext>
              </a:extLst>
            </p:cNvPr>
            <p:cNvSpPr/>
            <p:nvPr/>
          </p:nvSpPr>
          <p:spPr>
            <a:xfrm>
              <a:off x="0" y="5908387"/>
              <a:ext cx="1570892" cy="949569"/>
            </a:xfrm>
            <a:prstGeom prst="rect">
              <a:avLst/>
            </a:prstGeom>
            <a:solidFill>
              <a:srgbClr val="78BE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85F657C-2A67-A593-5151-ABFA738FB48E}"/>
              </a:ext>
            </a:extLst>
          </p:cNvPr>
          <p:cNvSpPr txBox="1"/>
          <p:nvPr/>
        </p:nvSpPr>
        <p:spPr>
          <a:xfrm>
            <a:off x="9462499" y="6328139"/>
            <a:ext cx="260799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#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washdryfold</a:t>
            </a:r>
            <a:endParaRPr lang="en-US" sz="2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CCA414DE-1D06-2438-A78D-29FA98B5D32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-146998" y="6274437"/>
            <a:ext cx="603600" cy="594900"/>
          </a:xfrm>
        </p:spPr>
        <p:txBody>
          <a:bodyPr/>
          <a:lstStyle/>
          <a:p>
            <a:fld id="{00000000-1234-1234-1234-123412341234}" type="slidenum">
              <a:rPr lang="en" b="1" smtClean="0">
                <a:solidFill>
                  <a:schemeClr val="bg1"/>
                </a:solidFill>
              </a:rPr>
              <a:pPr/>
              <a:t>10</a:t>
            </a:fld>
            <a:endParaRPr lang="en" b="1" dirty="0">
              <a:solidFill>
                <a:schemeClr val="bg1"/>
              </a:solidFill>
            </a:endParaRPr>
          </a:p>
        </p:txBody>
      </p:sp>
      <p:pic>
        <p:nvPicPr>
          <p:cNvPr id="13" name="Picture 12" descr="A blue and black logo&#10;&#10;AI-generated content may be incorrect.">
            <a:extLst>
              <a:ext uri="{FF2B5EF4-FFF2-40B4-BE49-F238E27FC236}">
                <a16:creationId xmlns:a16="http://schemas.microsoft.com/office/drawing/2014/main" id="{5A143813-8ADA-5202-E022-A2EB8AEB9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7" y="232013"/>
            <a:ext cx="1770119" cy="41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8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0DA89-F448-95D3-CEEB-A79900D56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ADB57DAA-E74D-A6CB-5FCF-EE6CC1FBF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6CBC4A-A9E8-5835-B7DE-4380D1FC8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1382"/>
            <a:ext cx="10515600" cy="81730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2A70B9"/>
                </a:solidFill>
              </a:rPr>
              <a:t>Coverage Options</a:t>
            </a:r>
            <a:endParaRPr lang="en-US" sz="4000" b="1" dirty="0">
              <a:solidFill>
                <a:srgbClr val="2A70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67FDC-ACEF-60E9-E1F2-1D8212877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674190"/>
            <a:ext cx="10515600" cy="269424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Liability Coverage: bodily injury &amp; property damage $1,000,000 Limits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Physical Damage: collision &amp; comprehensive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Medical Payments &amp; Uninsured Motorist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Cargo Coverage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Rental Reimbursement / Downtime</a:t>
            </a:r>
          </a:p>
        </p:txBody>
      </p:sp>
      <p:pic>
        <p:nvPicPr>
          <p:cNvPr id="11" name="Picture 10" descr="A blue and black logo&#10;&#10;AI-generated content may be incorrect.">
            <a:extLst>
              <a:ext uri="{FF2B5EF4-FFF2-40B4-BE49-F238E27FC236}">
                <a16:creationId xmlns:a16="http://schemas.microsoft.com/office/drawing/2014/main" id="{7515EAD6-8E6C-311A-076C-7C40FB74C0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7" y="232013"/>
            <a:ext cx="1770119" cy="4152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8EA5C4C-D8AA-6390-3F90-92F08E27B464}"/>
              </a:ext>
            </a:extLst>
          </p:cNvPr>
          <p:cNvGrpSpPr/>
          <p:nvPr/>
        </p:nvGrpSpPr>
        <p:grpSpPr>
          <a:xfrm>
            <a:off x="0" y="5913997"/>
            <a:ext cx="12192000" cy="949613"/>
            <a:chOff x="0" y="5908387"/>
            <a:chExt cx="12192000" cy="9496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44FCCC9-743E-A873-9899-FB212B7364A9}"/>
                </a:ext>
              </a:extLst>
            </p:cNvPr>
            <p:cNvSpPr/>
            <p:nvPr/>
          </p:nvSpPr>
          <p:spPr>
            <a:xfrm>
              <a:off x="1570892" y="5908431"/>
              <a:ext cx="10621108" cy="949569"/>
            </a:xfrm>
            <a:prstGeom prst="rect">
              <a:avLst/>
            </a:prstGeom>
            <a:solidFill>
              <a:srgbClr val="0076B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AEFC490-11CF-FF76-FFD0-23DCB6523E5F}"/>
                </a:ext>
              </a:extLst>
            </p:cNvPr>
            <p:cNvSpPr/>
            <p:nvPr/>
          </p:nvSpPr>
          <p:spPr>
            <a:xfrm>
              <a:off x="0" y="5908387"/>
              <a:ext cx="1570892" cy="949569"/>
            </a:xfrm>
            <a:prstGeom prst="rect">
              <a:avLst/>
            </a:prstGeom>
            <a:solidFill>
              <a:srgbClr val="78BE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615E49E-C271-0A00-65FD-37D8CCAB91EF}"/>
              </a:ext>
            </a:extLst>
          </p:cNvPr>
          <p:cNvSpPr txBox="1"/>
          <p:nvPr/>
        </p:nvSpPr>
        <p:spPr>
          <a:xfrm>
            <a:off x="9462499" y="6328139"/>
            <a:ext cx="260799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#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washdryfold</a:t>
            </a:r>
            <a:endParaRPr lang="en-US" sz="2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D5B20EF2-C5E2-F637-3800-CBE68E59173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-146998" y="6274437"/>
            <a:ext cx="603600" cy="594900"/>
          </a:xfrm>
        </p:spPr>
        <p:txBody>
          <a:bodyPr/>
          <a:lstStyle/>
          <a:p>
            <a:fld id="{00000000-1234-1234-1234-123412341234}" type="slidenum">
              <a:rPr lang="en" b="1" smtClean="0">
                <a:solidFill>
                  <a:schemeClr val="bg1"/>
                </a:solidFill>
              </a:rPr>
              <a:pPr/>
              <a:t>11</a:t>
            </a:fld>
            <a:endParaRPr lang="en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280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09C24-3A7C-84FD-B73C-558E717E2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D92255E8-6C33-48E5-B04A-6F85BF8E1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90550E-2F32-47C0-1BCB-A113B0AD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1382"/>
            <a:ext cx="10515600" cy="81730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7DC2"/>
                </a:solidFill>
              </a:rPr>
              <a:t>Hired &amp; Non-Owned Auto (HNOA) Insurance</a:t>
            </a:r>
            <a:endParaRPr lang="en-US" sz="4000" b="1" dirty="0">
              <a:solidFill>
                <a:srgbClr val="007D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A0A12-846A-95B2-4AD2-A23B03450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674190"/>
            <a:ext cx="10515600" cy="269424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Covers liability of employee use of personal or rented vehicles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Can be added via endorsement to a business owners or General Liability policy $1,000,000 limit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Applies when no company-owned vehicles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Designed for occasional, incidental use — not day-to-day delivery operations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Dependent on employee compliance (valid license, insurance, safe vehicle)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Typically included on commercial auto policies</a:t>
            </a:r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0" name="Picture 9" descr="A blue and black logo&#10;&#10;AI-generated content may be incorrect.">
            <a:extLst>
              <a:ext uri="{FF2B5EF4-FFF2-40B4-BE49-F238E27FC236}">
                <a16:creationId xmlns:a16="http://schemas.microsoft.com/office/drawing/2014/main" id="{E4601380-8754-75DD-0705-A24647E725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7" y="232013"/>
            <a:ext cx="1770119" cy="4152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5C447A1-5446-E719-0EAE-E85417C8C891}"/>
              </a:ext>
            </a:extLst>
          </p:cNvPr>
          <p:cNvGrpSpPr/>
          <p:nvPr/>
        </p:nvGrpSpPr>
        <p:grpSpPr>
          <a:xfrm>
            <a:off x="0" y="5913997"/>
            <a:ext cx="12192000" cy="949613"/>
            <a:chOff x="0" y="5908387"/>
            <a:chExt cx="12192000" cy="9496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90AE3B3-99C1-A9F8-1AFC-97E52B5053D4}"/>
                </a:ext>
              </a:extLst>
            </p:cNvPr>
            <p:cNvSpPr/>
            <p:nvPr/>
          </p:nvSpPr>
          <p:spPr>
            <a:xfrm>
              <a:off x="1570892" y="5908431"/>
              <a:ext cx="10621108" cy="949569"/>
            </a:xfrm>
            <a:prstGeom prst="rect">
              <a:avLst/>
            </a:prstGeom>
            <a:solidFill>
              <a:srgbClr val="0076B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4B6A2F3-4C3B-007B-3D73-269B775F00C2}"/>
                </a:ext>
              </a:extLst>
            </p:cNvPr>
            <p:cNvSpPr/>
            <p:nvPr/>
          </p:nvSpPr>
          <p:spPr>
            <a:xfrm>
              <a:off x="0" y="5908387"/>
              <a:ext cx="1570892" cy="949569"/>
            </a:xfrm>
            <a:prstGeom prst="rect">
              <a:avLst/>
            </a:prstGeom>
            <a:solidFill>
              <a:srgbClr val="78BE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3D21544-F3EC-EBEF-19EC-0C9EFCDC0840}"/>
              </a:ext>
            </a:extLst>
          </p:cNvPr>
          <p:cNvSpPr txBox="1"/>
          <p:nvPr/>
        </p:nvSpPr>
        <p:spPr>
          <a:xfrm>
            <a:off x="9462499" y="6328139"/>
            <a:ext cx="260799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#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washdryfold</a:t>
            </a:r>
            <a:endParaRPr lang="en-US" sz="2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81BC4FA-D988-CD49-4E16-FF7CF0A5A0E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-146998" y="6274437"/>
            <a:ext cx="603600" cy="594900"/>
          </a:xfrm>
        </p:spPr>
        <p:txBody>
          <a:bodyPr/>
          <a:lstStyle/>
          <a:p>
            <a:fld id="{00000000-1234-1234-1234-123412341234}" type="slidenum">
              <a:rPr lang="en" b="1" smtClean="0">
                <a:solidFill>
                  <a:schemeClr val="bg1"/>
                </a:solidFill>
              </a:rPr>
              <a:pPr/>
              <a:t>12</a:t>
            </a:fld>
            <a:endParaRPr lang="en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332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blue square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65F66FD4-305E-685E-1109-A354601E3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3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2A70B9"/>
                </a:solidFill>
              </a:rPr>
              <a:t>Pros &amp; Cons of HNOA Coverage</a:t>
            </a:r>
            <a:endParaRPr lang="en-US" sz="4000" b="1" dirty="0">
              <a:solidFill>
                <a:srgbClr val="2A70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8783" y="1953822"/>
            <a:ext cx="4513125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</a:rPr>
              <a:t>Pros: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Cost-effective option if the business doesn’t own vehicles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Extends liability protection to employee or rented vehicles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Often easy to add as an endorsement to a general liability policy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Provides some peace of mind for occasional errands or temporary use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Satisfies minimal insurance requirements for certain contracts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1FCD36-22AE-0944-DE1F-A5AD669C9F2D}"/>
              </a:ext>
            </a:extLst>
          </p:cNvPr>
          <p:cNvSpPr txBox="1"/>
          <p:nvPr/>
        </p:nvSpPr>
        <p:spPr>
          <a:xfrm>
            <a:off x="6600094" y="1953822"/>
            <a:ext cx="4513123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</a:rPr>
              <a:t>Cons: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Does not cover physical damage to employee or rented vehicles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Only covers liability — no protection for your own losses or downtime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No control over vehicle condition or maintenance of personal cars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Coverage may be denied if employees lack proper personal insurance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Claims are harder to process, as both personal and business insurers may dispute who pays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Can create false confidence — owners assume they’re fully covered when they’re not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Not scalable — becomes risky and inefficient as your delivery service grows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Usually excludes regular delivery use, which laundromats rely 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77143D-FB74-9499-B064-944EBAB6E770}"/>
              </a:ext>
            </a:extLst>
          </p:cNvPr>
          <p:cNvSpPr/>
          <p:nvPr/>
        </p:nvSpPr>
        <p:spPr>
          <a:xfrm>
            <a:off x="9636369" y="152400"/>
            <a:ext cx="2520462" cy="1559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green logo&#10;&#10;AI-generated content may be incorrect.">
            <a:extLst>
              <a:ext uri="{FF2B5EF4-FFF2-40B4-BE49-F238E27FC236}">
                <a16:creationId xmlns:a16="http://schemas.microsoft.com/office/drawing/2014/main" id="{B27B97B9-7631-46F6-0D6F-BB19AE51C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892" y="71328"/>
            <a:ext cx="2190893" cy="1640241"/>
          </a:xfrm>
          <a:prstGeom prst="rect">
            <a:avLst/>
          </a:prstGeom>
        </p:spPr>
      </p:pic>
      <p:pic>
        <p:nvPicPr>
          <p:cNvPr id="12" name="Picture 11" descr="A blue and black logo&#10;&#10;AI-generated content may be incorrect.">
            <a:extLst>
              <a:ext uri="{FF2B5EF4-FFF2-40B4-BE49-F238E27FC236}">
                <a16:creationId xmlns:a16="http://schemas.microsoft.com/office/drawing/2014/main" id="{F3F5C4F2-E3ED-6EB3-DE0D-16630E211B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7" y="232013"/>
            <a:ext cx="1770119" cy="4152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4012C4-B7BA-26FE-4D7F-7B249AE3FC03}"/>
              </a:ext>
            </a:extLst>
          </p:cNvPr>
          <p:cNvSpPr txBox="1"/>
          <p:nvPr/>
        </p:nvSpPr>
        <p:spPr>
          <a:xfrm>
            <a:off x="9462499" y="6328139"/>
            <a:ext cx="260799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400" dirty="0">
                <a:latin typeface="+mj-lt"/>
                <a:cs typeface="Arial" panose="020B0604020202020204" pitchFamily="34" charset="0"/>
              </a:rPr>
              <a:t>#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washdryfold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13A3640B-B0BD-0319-A880-2CF61A98DC2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-146998" y="6274437"/>
            <a:ext cx="603600" cy="594900"/>
          </a:xfrm>
        </p:spPr>
        <p:txBody>
          <a:bodyPr/>
          <a:lstStyle/>
          <a:p>
            <a:fld id="{00000000-1234-1234-1234-123412341234}" type="slidenum">
              <a:rPr lang="en" b="1" smtClean="0">
                <a:solidFill>
                  <a:schemeClr val="tx1"/>
                </a:solidFill>
              </a:rPr>
              <a:pPr/>
              <a:t>13</a:t>
            </a:fld>
            <a:endParaRPr lang="en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24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7B86B-FF24-1898-24A2-EDB34019F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2BF6FBE5-E218-22D9-5997-9371920B8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191DB4-7CDB-8254-C168-687DBDBD0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1382"/>
            <a:ext cx="10515600" cy="81730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7DC2"/>
                </a:solidFill>
              </a:rPr>
              <a:t>Risk Management &amp; Best Practices</a:t>
            </a:r>
            <a:endParaRPr lang="en-US" sz="4000" b="1" dirty="0">
              <a:solidFill>
                <a:srgbClr val="007D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67C57-FE17-B796-39E0-2A38DF7EA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674190"/>
            <a:ext cx="10515600" cy="269424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Screen and train drivers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Check MVRs regularly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Safe driving policy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Require proof of insurance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Maintain vehicles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Use GPS or telematics </a:t>
            </a:r>
          </a:p>
        </p:txBody>
      </p:sp>
      <p:pic>
        <p:nvPicPr>
          <p:cNvPr id="10" name="Picture 9" descr="A blue and black logo&#10;&#10;AI-generated content may be incorrect.">
            <a:extLst>
              <a:ext uri="{FF2B5EF4-FFF2-40B4-BE49-F238E27FC236}">
                <a16:creationId xmlns:a16="http://schemas.microsoft.com/office/drawing/2014/main" id="{67E7806D-77C6-7AEF-A375-8810F17FC9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7" y="232013"/>
            <a:ext cx="1770119" cy="4152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F14DBB3-D820-AECE-D076-73DF225F2E81}"/>
              </a:ext>
            </a:extLst>
          </p:cNvPr>
          <p:cNvGrpSpPr/>
          <p:nvPr/>
        </p:nvGrpSpPr>
        <p:grpSpPr>
          <a:xfrm>
            <a:off x="0" y="5913997"/>
            <a:ext cx="12192000" cy="949613"/>
            <a:chOff x="0" y="5908387"/>
            <a:chExt cx="12192000" cy="9496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16973A-9742-CE5A-F511-21B1A3948906}"/>
                </a:ext>
              </a:extLst>
            </p:cNvPr>
            <p:cNvSpPr/>
            <p:nvPr/>
          </p:nvSpPr>
          <p:spPr>
            <a:xfrm>
              <a:off x="1570892" y="5908431"/>
              <a:ext cx="10621108" cy="949569"/>
            </a:xfrm>
            <a:prstGeom prst="rect">
              <a:avLst/>
            </a:prstGeom>
            <a:solidFill>
              <a:srgbClr val="0076B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45B146-86ED-1E88-6158-9ABF81E9078A}"/>
                </a:ext>
              </a:extLst>
            </p:cNvPr>
            <p:cNvSpPr/>
            <p:nvPr/>
          </p:nvSpPr>
          <p:spPr>
            <a:xfrm>
              <a:off x="0" y="5908387"/>
              <a:ext cx="1570892" cy="949569"/>
            </a:xfrm>
            <a:prstGeom prst="rect">
              <a:avLst/>
            </a:prstGeom>
            <a:solidFill>
              <a:srgbClr val="78BE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DA8A8C8-5480-20E6-1426-833AE1ABCE94}"/>
              </a:ext>
            </a:extLst>
          </p:cNvPr>
          <p:cNvSpPr txBox="1"/>
          <p:nvPr/>
        </p:nvSpPr>
        <p:spPr>
          <a:xfrm>
            <a:off x="9462499" y="6328139"/>
            <a:ext cx="260799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#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washdryfold</a:t>
            </a:r>
            <a:endParaRPr lang="en-US" sz="2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106338D-67AE-82A4-E2FC-08D5F4C552A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-146998" y="6274437"/>
            <a:ext cx="603600" cy="594900"/>
          </a:xfrm>
        </p:spPr>
        <p:txBody>
          <a:bodyPr/>
          <a:lstStyle/>
          <a:p>
            <a:fld id="{00000000-1234-1234-1234-123412341234}" type="slidenum">
              <a:rPr lang="en" b="1" smtClean="0">
                <a:solidFill>
                  <a:schemeClr val="bg1"/>
                </a:solidFill>
              </a:rPr>
              <a:pPr/>
              <a:t>14</a:t>
            </a:fld>
            <a:endParaRPr lang="en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112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5D43B-0925-0DED-B0E0-F75523EB9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0643D99B-A413-5C27-A000-02B41D398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C35B7-3C0C-BA98-CCC4-C71E42E0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1382"/>
            <a:ext cx="10515600" cy="81730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2A70B9"/>
                </a:solidFill>
              </a:rPr>
              <a:t>Cost Factors &amp; Underwriting Considerations</a:t>
            </a:r>
            <a:endParaRPr lang="en-US" sz="4000" b="1" dirty="0">
              <a:solidFill>
                <a:srgbClr val="2A70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7CEA7-3E50-D026-03C2-4D06CD72F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674190"/>
            <a:ext cx="10515600" cy="269424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Driving history &amp; claims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Vehicle type &amp; use radius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Safety program &amp; loss history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Location </a:t>
            </a:r>
          </a:p>
        </p:txBody>
      </p:sp>
      <p:pic>
        <p:nvPicPr>
          <p:cNvPr id="10" name="Picture 9" descr="A blue and black logo&#10;&#10;AI-generated content may be incorrect.">
            <a:extLst>
              <a:ext uri="{FF2B5EF4-FFF2-40B4-BE49-F238E27FC236}">
                <a16:creationId xmlns:a16="http://schemas.microsoft.com/office/drawing/2014/main" id="{98F77114-D2A0-3C4E-4117-2213444D52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7" y="232013"/>
            <a:ext cx="1770119" cy="4152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0C6E851-BDFF-74E2-D1A8-C3406DB71165}"/>
              </a:ext>
            </a:extLst>
          </p:cNvPr>
          <p:cNvGrpSpPr/>
          <p:nvPr/>
        </p:nvGrpSpPr>
        <p:grpSpPr>
          <a:xfrm>
            <a:off x="0" y="5913997"/>
            <a:ext cx="12192000" cy="949613"/>
            <a:chOff x="0" y="5908387"/>
            <a:chExt cx="12192000" cy="9496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FCAAC93-0F58-2C35-D58E-E527A70CBC79}"/>
                </a:ext>
              </a:extLst>
            </p:cNvPr>
            <p:cNvSpPr/>
            <p:nvPr/>
          </p:nvSpPr>
          <p:spPr>
            <a:xfrm>
              <a:off x="1570892" y="5908431"/>
              <a:ext cx="10621108" cy="949569"/>
            </a:xfrm>
            <a:prstGeom prst="rect">
              <a:avLst/>
            </a:prstGeom>
            <a:solidFill>
              <a:srgbClr val="0076B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2D839B-6376-8355-6256-7D47D7C86DB1}"/>
                </a:ext>
              </a:extLst>
            </p:cNvPr>
            <p:cNvSpPr/>
            <p:nvPr/>
          </p:nvSpPr>
          <p:spPr>
            <a:xfrm>
              <a:off x="0" y="5908387"/>
              <a:ext cx="1570892" cy="949569"/>
            </a:xfrm>
            <a:prstGeom prst="rect">
              <a:avLst/>
            </a:prstGeom>
            <a:solidFill>
              <a:srgbClr val="78BE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07287DE-64A0-858D-F2D6-71AEF0ECF39E}"/>
              </a:ext>
            </a:extLst>
          </p:cNvPr>
          <p:cNvSpPr txBox="1"/>
          <p:nvPr/>
        </p:nvSpPr>
        <p:spPr>
          <a:xfrm>
            <a:off x="9462499" y="6328139"/>
            <a:ext cx="260799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#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washdryfold</a:t>
            </a:r>
            <a:endParaRPr lang="en-US" sz="2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184530F-682D-9C56-498A-871955641ED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-146998" y="6274437"/>
            <a:ext cx="603600" cy="594900"/>
          </a:xfrm>
        </p:spPr>
        <p:txBody>
          <a:bodyPr/>
          <a:lstStyle/>
          <a:p>
            <a:fld id="{00000000-1234-1234-1234-123412341234}" type="slidenum">
              <a:rPr lang="en" b="1" smtClean="0">
                <a:solidFill>
                  <a:schemeClr val="bg1"/>
                </a:solidFill>
              </a:rPr>
              <a:pPr/>
              <a:t>15</a:t>
            </a:fld>
            <a:endParaRPr lang="en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7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1F8A4-3134-155B-74D7-71A793ACC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21546029-94A5-A98F-E81A-8933AB754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C6CECE-6EFF-5555-36CF-47E61DD12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1382"/>
            <a:ext cx="10515600" cy="81730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7DC2"/>
                </a:solidFill>
              </a:rPr>
              <a:t>Key Takeaways</a:t>
            </a:r>
            <a:endParaRPr lang="en-US" sz="4000" b="1" dirty="0">
              <a:solidFill>
                <a:srgbClr val="007D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6297C-7931-57C4-F805-DEDCFB4B0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674190"/>
            <a:ext cx="10515600" cy="2694246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Protect Your Business – Commercial auto insurance covers business vehicles and employees.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Know Your Coverage – Liability, physical damage, and endorsements matter.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Leverage Telematics – Track vehicles, improve safety, and optimize routes.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Use Data Wisely – Telematics can reduce claims and lower premiums.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Prevent Before You Pay – Proactive monitoring beats reactive claims every time.</a:t>
            </a:r>
          </a:p>
        </p:txBody>
      </p:sp>
      <p:pic>
        <p:nvPicPr>
          <p:cNvPr id="14" name="Picture 13" descr="A blue and black logo&#10;&#10;AI-generated content may be incorrect.">
            <a:extLst>
              <a:ext uri="{FF2B5EF4-FFF2-40B4-BE49-F238E27FC236}">
                <a16:creationId xmlns:a16="http://schemas.microsoft.com/office/drawing/2014/main" id="{3FA26D04-8545-8F18-C5D4-404C411B2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7" y="232013"/>
            <a:ext cx="1770119" cy="4152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832E3B7-C685-0E65-FC4C-5A26EF8078CA}"/>
              </a:ext>
            </a:extLst>
          </p:cNvPr>
          <p:cNvGrpSpPr/>
          <p:nvPr/>
        </p:nvGrpSpPr>
        <p:grpSpPr>
          <a:xfrm>
            <a:off x="0" y="5913997"/>
            <a:ext cx="12192000" cy="949613"/>
            <a:chOff x="0" y="5908387"/>
            <a:chExt cx="12192000" cy="9496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7A7259-C631-9253-6093-5F75601478FB}"/>
                </a:ext>
              </a:extLst>
            </p:cNvPr>
            <p:cNvSpPr/>
            <p:nvPr/>
          </p:nvSpPr>
          <p:spPr>
            <a:xfrm>
              <a:off x="1570892" y="5908431"/>
              <a:ext cx="10621108" cy="949569"/>
            </a:xfrm>
            <a:prstGeom prst="rect">
              <a:avLst/>
            </a:prstGeom>
            <a:solidFill>
              <a:srgbClr val="0076B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8293667-9032-25B5-C42B-53ED44542C25}"/>
                </a:ext>
              </a:extLst>
            </p:cNvPr>
            <p:cNvSpPr/>
            <p:nvPr/>
          </p:nvSpPr>
          <p:spPr>
            <a:xfrm>
              <a:off x="0" y="5908387"/>
              <a:ext cx="1570892" cy="949569"/>
            </a:xfrm>
            <a:prstGeom prst="rect">
              <a:avLst/>
            </a:prstGeom>
            <a:solidFill>
              <a:srgbClr val="78BE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350B96C-8CF9-AF32-5FBF-4316900E7916}"/>
              </a:ext>
            </a:extLst>
          </p:cNvPr>
          <p:cNvSpPr txBox="1"/>
          <p:nvPr/>
        </p:nvSpPr>
        <p:spPr>
          <a:xfrm>
            <a:off x="9462499" y="6328139"/>
            <a:ext cx="260799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#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washdryfold</a:t>
            </a:r>
            <a:endParaRPr lang="en-US" sz="2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F9F6A078-2C5F-FBD3-B17E-CA311DA94BD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-146998" y="6274437"/>
            <a:ext cx="603600" cy="594900"/>
          </a:xfrm>
        </p:spPr>
        <p:txBody>
          <a:bodyPr/>
          <a:lstStyle/>
          <a:p>
            <a:fld id="{00000000-1234-1234-1234-123412341234}" type="slidenum">
              <a:rPr lang="en" b="1" smtClean="0">
                <a:solidFill>
                  <a:schemeClr val="bg1"/>
                </a:solidFill>
              </a:rPr>
              <a:pPr/>
              <a:t>16</a:t>
            </a:fld>
            <a:endParaRPr lang="en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417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7E8E1-ED1E-15CE-05D0-222924C9E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background&#10;&#10;Description automatically generated">
            <a:extLst>
              <a:ext uri="{FF2B5EF4-FFF2-40B4-BE49-F238E27FC236}">
                <a16:creationId xmlns:a16="http://schemas.microsoft.com/office/drawing/2014/main" id="{5368981D-1452-929A-212A-B13609687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9ABDE7-1706-57DE-1B6B-FBB1D1072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207" y="2700821"/>
            <a:ext cx="10515600" cy="4157179"/>
          </a:xfrm>
        </p:spPr>
        <p:txBody>
          <a:bodyPr>
            <a:normAutofit fontScale="90000"/>
          </a:bodyPr>
          <a:lstStyle/>
          <a:p>
            <a:r>
              <a:rPr lang="en-US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Fleet Management</a:t>
            </a:r>
            <a:br>
              <a:rPr lang="en-US" sz="36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1.  Personnel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2.  Assets – Vehicles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3. Other Assets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4. Zones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5. Route Tracking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6. GPS Tracking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0BA48F-5063-F2DF-D7A6-0A0BB8AFC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845" y="424751"/>
            <a:ext cx="4110954" cy="1773044"/>
          </a:xfrm>
          <a:prstGeom prst="rect">
            <a:avLst/>
          </a:prstGeom>
        </p:spPr>
      </p:pic>
      <p:pic>
        <p:nvPicPr>
          <p:cNvPr id="4" name="Picture 3" descr="Blue text on a white background&#10;&#10;AI-generated content may be incorrect.">
            <a:extLst>
              <a:ext uri="{FF2B5EF4-FFF2-40B4-BE49-F238E27FC236}">
                <a16:creationId xmlns:a16="http://schemas.microsoft.com/office/drawing/2014/main" id="{28057CAC-9D47-B9B4-2C25-1DD3CFF7C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3" y="452436"/>
            <a:ext cx="3831153" cy="15324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F69AC2-B18D-5738-731E-8F6223E7B75F}"/>
              </a:ext>
            </a:extLst>
          </p:cNvPr>
          <p:cNvSpPr txBox="1"/>
          <p:nvPr/>
        </p:nvSpPr>
        <p:spPr>
          <a:xfrm>
            <a:off x="190785" y="6442545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EA241C-2F73-FE81-6306-A6DC1B6CF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6736" y="4160224"/>
            <a:ext cx="2926334" cy="2194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710668-65E5-9000-B1AC-7F9583ABF0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7482" y="2700821"/>
            <a:ext cx="3426249" cy="25605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AC8F69-6F08-3CDE-7881-BC3DA9A30278}"/>
              </a:ext>
            </a:extLst>
          </p:cNvPr>
          <p:cNvSpPr txBox="1"/>
          <p:nvPr/>
        </p:nvSpPr>
        <p:spPr>
          <a:xfrm>
            <a:off x="9462499" y="6396379"/>
            <a:ext cx="260799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washdryfold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773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C6B2E-6508-C1B8-7504-79F0208BF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background&#10;&#10;Description automatically generated">
            <a:extLst>
              <a:ext uri="{FF2B5EF4-FFF2-40B4-BE49-F238E27FC236}">
                <a16:creationId xmlns:a16="http://schemas.microsoft.com/office/drawing/2014/main" id="{D9C73957-51C8-863A-FEEF-EADAFFA4F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FD6A7F-3D89-21A2-5DCC-8E04709001D3}"/>
              </a:ext>
            </a:extLst>
          </p:cNvPr>
          <p:cNvSpPr txBox="1"/>
          <p:nvPr/>
        </p:nvSpPr>
        <p:spPr>
          <a:xfrm>
            <a:off x="300386" y="1231549"/>
            <a:ext cx="78766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Hiring Process for Drivers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Professionalism/ Driving /Safety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Staffing- Significance of Cross-Training </a:t>
            </a:r>
          </a:p>
          <a:p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/>
              <a:t>	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1596578B-9328-18E7-E444-66252EBF0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61" y="37473"/>
            <a:ext cx="10772775" cy="1060464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Fleet Management- Personnel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454C9A-34EA-77B4-10E6-2538A695FC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048" y="1678878"/>
            <a:ext cx="2918995" cy="218924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5D5A52-0E1A-FA4A-3802-C0D13CB6A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16" y="3604499"/>
            <a:ext cx="3102484" cy="2325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9BA467-1C94-4E75-5E0E-A72C7FCC3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6" r="38077"/>
          <a:stretch>
            <a:fillRect/>
          </a:stretch>
        </p:blipFill>
        <p:spPr>
          <a:xfrm rot="5400000">
            <a:off x="8289431" y="3498176"/>
            <a:ext cx="2004052" cy="327839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4" name="Picture 3" descr="A container with blue bins&#10;&#10;AI-generated content may be incorrect.">
            <a:extLst>
              <a:ext uri="{FF2B5EF4-FFF2-40B4-BE49-F238E27FC236}">
                <a16:creationId xmlns:a16="http://schemas.microsoft.com/office/drawing/2014/main" id="{F1F80137-679D-6EFE-A081-9FFC6C510F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572" y="3016835"/>
            <a:ext cx="2821815" cy="3122565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CD71B-67AF-537F-5974-C7EA2A941FD7}"/>
              </a:ext>
            </a:extLst>
          </p:cNvPr>
          <p:cNvSpPr txBox="1"/>
          <p:nvPr/>
        </p:nvSpPr>
        <p:spPr>
          <a:xfrm>
            <a:off x="159161" y="6478629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2EBF5B-1D37-A24D-DEE8-98420A3B29F8}"/>
              </a:ext>
            </a:extLst>
          </p:cNvPr>
          <p:cNvSpPr txBox="1"/>
          <p:nvPr/>
        </p:nvSpPr>
        <p:spPr>
          <a:xfrm>
            <a:off x="9462499" y="6396379"/>
            <a:ext cx="260799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washdryfold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782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611F9-2982-4A35-6441-D2A2B32EC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background&#10;&#10;Description automatically generated">
            <a:extLst>
              <a:ext uri="{FF2B5EF4-FFF2-40B4-BE49-F238E27FC236}">
                <a16:creationId xmlns:a16="http://schemas.microsoft.com/office/drawing/2014/main" id="{A3BA4479-6474-B2A4-AC1B-9CDF6396B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D0B483-4F35-5072-33E1-4DF22CF27F78}"/>
              </a:ext>
            </a:extLst>
          </p:cNvPr>
          <p:cNvSpPr txBox="1"/>
          <p:nvPr/>
        </p:nvSpPr>
        <p:spPr>
          <a:xfrm>
            <a:off x="300386" y="1434245"/>
            <a:ext cx="78766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Vehicle Selection Process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Routes and Route-Optimization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Vehicle Tracking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Gig – Pickup and Delivery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When is it time to get a new one or upgrade?</a:t>
            </a:r>
            <a:r>
              <a:rPr lang="en-US" sz="2800" dirty="0"/>
              <a:t>	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C01FF1F1-4DC7-B9CF-C68C-77D4E38C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8" y="85147"/>
            <a:ext cx="10160000" cy="1060464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Fleet Management - Assets - Vehicles</a:t>
            </a:r>
          </a:p>
        </p:txBody>
      </p:sp>
      <p:pic>
        <p:nvPicPr>
          <p:cNvPr id="2" name="Picture 1" descr="A person loading a van with bags&#10;&#10;AI-generated content may be incorrect.">
            <a:extLst>
              <a:ext uri="{FF2B5EF4-FFF2-40B4-BE49-F238E27FC236}">
                <a16:creationId xmlns:a16="http://schemas.microsoft.com/office/drawing/2014/main" id="{54C0E2FA-8AE4-8901-B1DF-62E9D35BC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176" y="1952186"/>
            <a:ext cx="3548821" cy="400637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486065-8333-9C4E-2652-54B383258138}"/>
              </a:ext>
            </a:extLst>
          </p:cNvPr>
          <p:cNvSpPr txBox="1"/>
          <p:nvPr/>
        </p:nvSpPr>
        <p:spPr>
          <a:xfrm>
            <a:off x="51488" y="6488668"/>
            <a:ext cx="331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0DAA5B-7D31-CBBB-2AAE-E64D99319465}"/>
              </a:ext>
            </a:extLst>
          </p:cNvPr>
          <p:cNvSpPr txBox="1"/>
          <p:nvPr/>
        </p:nvSpPr>
        <p:spPr>
          <a:xfrm>
            <a:off x="9462499" y="6396379"/>
            <a:ext cx="260799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washdryfold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981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67689-A2C1-D125-7F2C-B026A943A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Description automatically generated">
            <a:extLst>
              <a:ext uri="{FF2B5EF4-FFF2-40B4-BE49-F238E27FC236}">
                <a16:creationId xmlns:a16="http://schemas.microsoft.com/office/drawing/2014/main" id="{8105255C-9A0D-C09E-3886-FBFFB5CF5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0D8B7E-E8BE-37B1-5CFC-F6AEC5F9FCE3}"/>
              </a:ext>
            </a:extLst>
          </p:cNvPr>
          <p:cNvSpPr txBox="1"/>
          <p:nvPr/>
        </p:nvSpPr>
        <p:spPr>
          <a:xfrm>
            <a:off x="64853" y="754008"/>
            <a:ext cx="848973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Carting impacts on Transportation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Ramps / Liftgates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Box Truck Specifics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Significance of Slope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Additional Scales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POS/ Tablet </a:t>
            </a:r>
          </a:p>
          <a:p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/>
              <a:t>	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1C95818A-2BDD-E942-C1B9-7B0DEB6F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3" y="90560"/>
            <a:ext cx="11193517" cy="106046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Fleet Management- Other Assets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5D6B8-3D19-1550-C0B0-9BC0E41B3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3967" y="2623608"/>
            <a:ext cx="2664183" cy="35786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CF9B50-8F83-A01B-0693-0235B9769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991" y="4020458"/>
            <a:ext cx="2810500" cy="2371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0F3FBB-939A-A501-ED82-645D4E2811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3338" y="1806754"/>
            <a:ext cx="2566638" cy="2170364"/>
          </a:xfrm>
          <a:prstGeom prst="rect">
            <a:avLst/>
          </a:prstGeom>
        </p:spPr>
      </p:pic>
      <p:pic>
        <p:nvPicPr>
          <p:cNvPr id="2" name="Picture 1" descr="A blue mat in a room">
            <a:extLst>
              <a:ext uri="{FF2B5EF4-FFF2-40B4-BE49-F238E27FC236}">
                <a16:creationId xmlns:a16="http://schemas.microsoft.com/office/drawing/2014/main" id="{7A228475-961F-40F2-9B91-89CF3ECA2D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017" y="3679523"/>
            <a:ext cx="2227236" cy="269641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2BFD1A-F916-4189-95A2-F6B4463B9598}"/>
              </a:ext>
            </a:extLst>
          </p:cNvPr>
          <p:cNvSpPr txBox="1"/>
          <p:nvPr/>
        </p:nvSpPr>
        <p:spPr>
          <a:xfrm>
            <a:off x="186767" y="6500893"/>
            <a:ext cx="253071" cy="37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2509E4-EEB7-59D0-8C69-072D1DC8FFB6}"/>
              </a:ext>
            </a:extLst>
          </p:cNvPr>
          <p:cNvSpPr txBox="1"/>
          <p:nvPr/>
        </p:nvSpPr>
        <p:spPr>
          <a:xfrm>
            <a:off x="9462499" y="6396379"/>
            <a:ext cx="260799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washdryfold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253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4A7F1-4F5E-DCA3-9D36-D0FC7BC89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Description automatically generated">
            <a:extLst>
              <a:ext uri="{FF2B5EF4-FFF2-40B4-BE49-F238E27FC236}">
                <a16:creationId xmlns:a16="http://schemas.microsoft.com/office/drawing/2014/main" id="{755BA5E3-B079-B6B9-7778-6E0933714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F740124A-E969-81BA-B0D5-07DC4FE55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53" y="153835"/>
            <a:ext cx="10772775" cy="106046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Route Tracking Software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AEC57-6B5A-DDD6-A516-A73FA0CD9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250" y="3729702"/>
            <a:ext cx="3308743" cy="2485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95A422-7F9A-8173-8D0B-55FB74B6F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840" y="1131523"/>
            <a:ext cx="4457565" cy="2396359"/>
          </a:xfrm>
          <a:prstGeom prst="rect">
            <a:avLst/>
          </a:prstGeom>
        </p:spPr>
      </p:pic>
      <p:pic>
        <p:nvPicPr>
          <p:cNvPr id="5" name="Picture 4" descr="A screenshot of a map&#10;&#10;AI-generated content may be incorrect.">
            <a:extLst>
              <a:ext uri="{FF2B5EF4-FFF2-40B4-BE49-F238E27FC236}">
                <a16:creationId xmlns:a16="http://schemas.microsoft.com/office/drawing/2014/main" id="{D31A1A96-F2B4-7940-5709-52D29C625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8" t="11542" r="12032" b="29427"/>
          <a:stretch>
            <a:fillRect/>
          </a:stretch>
        </p:blipFill>
        <p:spPr>
          <a:xfrm>
            <a:off x="1013403" y="1281994"/>
            <a:ext cx="3655083" cy="4895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7AC59A-9B0B-F16A-F1A1-4EBB4B465198}"/>
              </a:ext>
            </a:extLst>
          </p:cNvPr>
          <p:cNvSpPr txBox="1"/>
          <p:nvPr/>
        </p:nvSpPr>
        <p:spPr>
          <a:xfrm>
            <a:off x="142453" y="6488668"/>
            <a:ext cx="226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5E9242-D46B-4BCB-FFDC-9C7259B20917}"/>
              </a:ext>
            </a:extLst>
          </p:cNvPr>
          <p:cNvSpPr txBox="1"/>
          <p:nvPr/>
        </p:nvSpPr>
        <p:spPr>
          <a:xfrm>
            <a:off x="9462499" y="6396379"/>
            <a:ext cx="260799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washdryfold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899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FC8A3-910A-93E0-040D-F600A0FE1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467D4131-2FB2-6C06-3A39-1BEA73909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D01B7BC4-6915-F3B2-115F-2B4A78875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194605"/>
            <a:ext cx="10772775" cy="1060464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Zones</a:t>
            </a:r>
          </a:p>
        </p:txBody>
      </p:sp>
      <p:sp>
        <p:nvSpPr>
          <p:cNvPr id="3" name="Title 17">
            <a:extLst>
              <a:ext uri="{FF2B5EF4-FFF2-40B4-BE49-F238E27FC236}">
                <a16:creationId xmlns:a16="http://schemas.microsoft.com/office/drawing/2014/main" id="{415FEF6F-BA7D-73BA-C575-AABB17A08A62}"/>
              </a:ext>
            </a:extLst>
          </p:cNvPr>
          <p:cNvSpPr txBox="1">
            <a:spLocks/>
          </p:cNvSpPr>
          <p:nvPr/>
        </p:nvSpPr>
        <p:spPr>
          <a:xfrm>
            <a:off x="-1" y="3212831"/>
            <a:ext cx="10772775" cy="1060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7A0E7C-78D2-46A6-758F-F370E2E12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640" y="1867423"/>
            <a:ext cx="4115939" cy="3751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CF170F-56B9-2830-7625-BDDF0FEFA063}"/>
              </a:ext>
            </a:extLst>
          </p:cNvPr>
          <p:cNvSpPr txBox="1"/>
          <p:nvPr/>
        </p:nvSpPr>
        <p:spPr>
          <a:xfrm>
            <a:off x="5933090" y="806430"/>
            <a:ext cx="5434821" cy="5424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Scheduling: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kern="1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Days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kern="1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Public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US" kern="1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Private 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Times: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kern="1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8-12 and 1-5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kern="1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8-5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kern="1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7-11 and 12-4</a:t>
            </a:r>
            <a:endParaRPr lang="en-US" kern="100" dirty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US" kern="1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Private schedules and availability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kern="1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Strategies/Plans to Start: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kern="1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All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kern="1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Few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US" kern="1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Most 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US" kern="1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Private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6DE1D2-F199-53FB-516B-DEBD65547955}"/>
              </a:ext>
            </a:extLst>
          </p:cNvPr>
          <p:cNvSpPr txBox="1"/>
          <p:nvPr/>
        </p:nvSpPr>
        <p:spPr>
          <a:xfrm>
            <a:off x="91026" y="6488668"/>
            <a:ext cx="226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93930B-E5C7-BB1E-A7F7-8FADA7CE695F}"/>
              </a:ext>
            </a:extLst>
          </p:cNvPr>
          <p:cNvSpPr txBox="1"/>
          <p:nvPr/>
        </p:nvSpPr>
        <p:spPr>
          <a:xfrm>
            <a:off x="9462499" y="6396379"/>
            <a:ext cx="260799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washdryfold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101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FE50F-0E16-10E6-300D-C467BDF47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background&#10;&#10;Description automatically generated">
            <a:extLst>
              <a:ext uri="{FF2B5EF4-FFF2-40B4-BE49-F238E27FC236}">
                <a16:creationId xmlns:a16="http://schemas.microsoft.com/office/drawing/2014/main" id="{B208DD81-79A2-282D-2CA3-7D1995C32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F644E3FC-E2D8-B325-906A-287C311D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34" y="346378"/>
            <a:ext cx="10772775" cy="1060464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 Route Tracking Software</a:t>
            </a:r>
          </a:p>
        </p:txBody>
      </p:sp>
      <p:sp>
        <p:nvSpPr>
          <p:cNvPr id="3" name="Title 17">
            <a:extLst>
              <a:ext uri="{FF2B5EF4-FFF2-40B4-BE49-F238E27FC236}">
                <a16:creationId xmlns:a16="http://schemas.microsoft.com/office/drawing/2014/main" id="{4DCEB2D1-1F60-7D2D-F7B3-E369770AC0C6}"/>
              </a:ext>
            </a:extLst>
          </p:cNvPr>
          <p:cNvSpPr txBox="1">
            <a:spLocks/>
          </p:cNvSpPr>
          <p:nvPr/>
        </p:nvSpPr>
        <p:spPr>
          <a:xfrm>
            <a:off x="-1" y="3212831"/>
            <a:ext cx="10772775" cy="1060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CBCDA3-4A8E-F91C-76EE-D32BF339B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321" y="1655350"/>
            <a:ext cx="5959356" cy="42828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20E63-A4D6-9FFE-928D-30D3AE343D0F}"/>
              </a:ext>
            </a:extLst>
          </p:cNvPr>
          <p:cNvSpPr txBox="1"/>
          <p:nvPr/>
        </p:nvSpPr>
        <p:spPr>
          <a:xfrm>
            <a:off x="35594" y="6488668"/>
            <a:ext cx="226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402F95-F3DB-419C-D94B-2E183BEBCE29}"/>
              </a:ext>
            </a:extLst>
          </p:cNvPr>
          <p:cNvSpPr txBox="1"/>
          <p:nvPr/>
        </p:nvSpPr>
        <p:spPr>
          <a:xfrm>
            <a:off x="9462499" y="6396379"/>
            <a:ext cx="260799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washdryfold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146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een and white background&#10;&#10;Description automatically generated">
            <a:extLst>
              <a:ext uri="{FF2B5EF4-FFF2-40B4-BE49-F238E27FC236}">
                <a16:creationId xmlns:a16="http://schemas.microsoft.com/office/drawing/2014/main" id="{C09509BD-2670-36CE-EED5-4C64DBC16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xtBox 9"/>
          <p:cNvSpPr txBox="1"/>
          <p:nvPr/>
        </p:nvSpPr>
        <p:spPr>
          <a:xfrm>
            <a:off x="2087776" y="2598025"/>
            <a:ext cx="8016447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rgbClr val="007DC2"/>
                </a:solidFill>
                <a:cs typeface="Arial" panose="020B0604020202020204" pitchFamily="34" charset="0"/>
              </a:rPr>
              <a:t>Risk Management &amp; Auto Insurance Insights for Laundromats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2721" y="4129230"/>
            <a:ext cx="6426558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Alex Dolan</a:t>
            </a:r>
          </a:p>
          <a:p>
            <a:pPr algn="ctr"/>
            <a:r>
              <a:rPr lang="en-US" sz="2400" dirty="0">
                <a:cs typeface="Arial" panose="020B0604020202020204" pitchFamily="34" charset="0"/>
              </a:rPr>
              <a:t>Account Executive</a:t>
            </a:r>
          </a:p>
          <a:p>
            <a:pPr algn="ctr"/>
            <a:r>
              <a:rPr lang="en-US" sz="2400" dirty="0">
                <a:cs typeface="Arial" panose="020B0604020202020204" pitchFamily="34" charset="0"/>
              </a:rPr>
              <a:t>CLA Insurance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0C3A5F-EFF5-1DC9-40EA-8DFDFE6E2D42}"/>
              </a:ext>
            </a:extLst>
          </p:cNvPr>
          <p:cNvSpPr/>
          <p:nvPr/>
        </p:nvSpPr>
        <p:spPr>
          <a:xfrm>
            <a:off x="9636369" y="152400"/>
            <a:ext cx="2520462" cy="1758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green logo&#10;&#10;AI-generated content may be incorrect.">
            <a:extLst>
              <a:ext uri="{FF2B5EF4-FFF2-40B4-BE49-F238E27FC236}">
                <a16:creationId xmlns:a16="http://schemas.microsoft.com/office/drawing/2014/main" id="{DCFAB4F2-AF1D-D032-2623-47E54A0F6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042" y="71328"/>
            <a:ext cx="2190893" cy="1640241"/>
          </a:xfrm>
          <a:prstGeom prst="rect">
            <a:avLst/>
          </a:prstGeom>
        </p:spPr>
      </p:pic>
      <p:pic>
        <p:nvPicPr>
          <p:cNvPr id="16" name="Picture 15" descr="A blue and black logo&#10;&#10;AI-generated content may be incorrect.">
            <a:extLst>
              <a:ext uri="{FF2B5EF4-FFF2-40B4-BE49-F238E27FC236}">
                <a16:creationId xmlns:a16="http://schemas.microsoft.com/office/drawing/2014/main" id="{8D9FA6C6-94E4-E3C4-CB2F-54C8A3B691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7" y="232013"/>
            <a:ext cx="1770119" cy="4152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6851C5-4808-6666-CB6D-F2A6BE9F4321}"/>
              </a:ext>
            </a:extLst>
          </p:cNvPr>
          <p:cNvSpPr/>
          <p:nvPr/>
        </p:nvSpPr>
        <p:spPr>
          <a:xfrm>
            <a:off x="-1" y="5913997"/>
            <a:ext cx="12191999" cy="949569"/>
          </a:xfrm>
          <a:prstGeom prst="rect">
            <a:avLst/>
          </a:prstGeom>
          <a:solidFill>
            <a:srgbClr val="78BE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1BBD79-74DD-1261-364D-AD27CFAAFFE8}"/>
              </a:ext>
            </a:extLst>
          </p:cNvPr>
          <p:cNvSpPr txBox="1"/>
          <p:nvPr/>
        </p:nvSpPr>
        <p:spPr>
          <a:xfrm>
            <a:off x="9462499" y="6328139"/>
            <a:ext cx="260799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#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washdryfold</a:t>
            </a:r>
            <a:endParaRPr lang="en-US" sz="2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76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D865C6E2F1B447A6A03B85FC6A38EF" ma:contentTypeVersion="19" ma:contentTypeDescription="Create a new document." ma:contentTypeScope="" ma:versionID="5ab84611f26c28d2e5644ffc3b34af30">
  <xsd:schema xmlns:xsd="http://www.w3.org/2001/XMLSchema" xmlns:xs="http://www.w3.org/2001/XMLSchema" xmlns:p="http://schemas.microsoft.com/office/2006/metadata/properties" xmlns:ns2="14df6996-4479-4229-b953-049873cfda9c" xmlns:ns3="3800dd02-d118-4fa1-812f-77e9b1041eb5" targetNamespace="http://schemas.microsoft.com/office/2006/metadata/properties" ma:root="true" ma:fieldsID="3a55f0bef46ad06c567301332c4ec3e9" ns2:_="" ns3:_="">
    <xsd:import namespace="14df6996-4479-4229-b953-049873cfda9c"/>
    <xsd:import namespace="3800dd02-d118-4fa1-812f-77e9b1041e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df6996-4479-4229-b953-049873cfda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8ce4f92-7d08-45e1-ae96-c849373d49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00dd02-d118-4fa1-812f-77e9b1041eb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0670ec9-88dc-4d2c-8b13-ed8bbf2305bd}" ma:internalName="TaxCatchAll" ma:showField="CatchAllData" ma:web="3800dd02-d118-4fa1-812f-77e9b1041e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800dd02-d118-4fa1-812f-77e9b1041eb5" xsi:nil="true"/>
    <lcf76f155ced4ddcb4097134ff3c332f xmlns="14df6996-4479-4229-b953-049873cfda9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8416C7F-F361-48DD-ACCF-522CCB85E7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C7FCC8-8DCE-4257-8F5B-A5CEBB7EC1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df6996-4479-4229-b953-049873cfda9c"/>
    <ds:schemaRef ds:uri="3800dd02-d118-4fa1-812f-77e9b1041e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FF4851-2DFE-4D82-9793-0C018DCF80AA}">
  <ds:schemaRefs>
    <ds:schemaRef ds:uri="http://schemas.microsoft.com/office/2006/metadata/properties"/>
    <ds:schemaRef ds:uri="http://schemas.microsoft.com/office/infopath/2007/PartnerControls"/>
    <ds:schemaRef ds:uri="3800dd02-d118-4fa1-812f-77e9b1041eb5"/>
    <ds:schemaRef ds:uri="14df6996-4479-4229-b953-049873cfda9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26523</TotalTime>
  <Words>729</Words>
  <Application>Microsoft Office PowerPoint</Application>
  <PresentationFormat>Widescreen</PresentationFormat>
  <Paragraphs>157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inherit</vt:lpstr>
      <vt:lpstr>Wingdings</vt:lpstr>
      <vt:lpstr>Metropolitan</vt:lpstr>
      <vt:lpstr>Fleet Management &amp; Optimization   Carlos Ochoa - Owner Randy Roberts - Garment Care Evangelist Alex Dolan - CLA Insurance  </vt:lpstr>
      <vt:lpstr>Fleet Management  1.  Personnel 2.  Assets – Vehicles 3. Other Assets 4. Zones 5. Route Tracking 6. GPS Tracking    </vt:lpstr>
      <vt:lpstr>Fleet Management- Personnel</vt:lpstr>
      <vt:lpstr>Fleet Management - Assets - Vehicles</vt:lpstr>
      <vt:lpstr>Fleet Management- Other Assets</vt:lpstr>
      <vt:lpstr>Software Route Tracking Software</vt:lpstr>
      <vt:lpstr>Zones</vt:lpstr>
      <vt:lpstr>GPS Route Tracking Software</vt:lpstr>
      <vt:lpstr>PowerPoint Presentation</vt:lpstr>
      <vt:lpstr>What is Commercial Auto Insurance?</vt:lpstr>
      <vt:lpstr>Coverage Options</vt:lpstr>
      <vt:lpstr>Hired &amp; Non-Owned Auto (HNOA) Insurance</vt:lpstr>
      <vt:lpstr>Pros &amp; Cons of HNOA Coverage</vt:lpstr>
      <vt:lpstr>Risk Management &amp; Best Practices</vt:lpstr>
      <vt:lpstr>Cost Factors &amp; Underwriting Considerations</vt:lpstr>
      <vt:lpstr>Key 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Prospecting &amp; Sales Conversations</dc:title>
  <dc:creator>Randy Roberts</dc:creator>
  <cp:lastModifiedBy>Danielle Bauer</cp:lastModifiedBy>
  <cp:revision>119</cp:revision>
  <cp:lastPrinted>2023-11-28T04:25:53Z</cp:lastPrinted>
  <dcterms:created xsi:type="dcterms:W3CDTF">2023-11-28T01:44:33Z</dcterms:created>
  <dcterms:modified xsi:type="dcterms:W3CDTF">2025-11-20T22:38:10Z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0x0101002BD865C6E2F1B447A6A03B85FC6A38EF</vt:lpwstr>
  </property>
  <property fmtid="{D5CDD505-2E9C-101B-9397-08002B2CF9AE}" pid="3" name="MediaServiceImageTags">
    <vt:lpwstr/>
  </property>
</Properties>
</file>