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95" r:id="rId5"/>
    <p:sldId id="294" r:id="rId6"/>
    <p:sldId id="282" r:id="rId7"/>
    <p:sldId id="280" r:id="rId8"/>
    <p:sldId id="281" r:id="rId9"/>
    <p:sldId id="278" r:id="rId10"/>
    <p:sldId id="291" r:id="rId11"/>
    <p:sldId id="292" r:id="rId12"/>
    <p:sldId id="284" r:id="rId13"/>
    <p:sldId id="285" r:id="rId14"/>
    <p:sldId id="286" r:id="rId15"/>
    <p:sldId id="283" r:id="rId16"/>
    <p:sldId id="293" r:id="rId17"/>
    <p:sldId id="287" r:id="rId18"/>
    <p:sldId id="288" r:id="rId19"/>
    <p:sldId id="289" r:id="rId20"/>
    <p:sldId id="296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2"/>
    <a:srgbClr val="0073CE"/>
    <a:srgbClr val="2A70B9"/>
    <a:srgbClr val="2D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9D082-99D6-4E25-9384-A5D3FB6C8342}" v="29" dt="2025-10-16T02:58:57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715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EB8E2-AB59-421C-8EFE-2152C64197B9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BC9CE-D166-4633-8261-B519A831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C9CE-D166-4633-8261-B519A831B1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2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9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1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0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0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5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5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8BA7E-1B03-4555-9A0A-D2DA1868795C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C7961-153F-D26E-AC92-492454B2F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for a workshop&#10;&#10;Description automatically generated">
            <a:extLst>
              <a:ext uri="{FF2B5EF4-FFF2-40B4-BE49-F238E27FC236}">
                <a16:creationId xmlns:a16="http://schemas.microsoft.com/office/drawing/2014/main" id="{E6D8827F-0919-FDE8-41D7-5E9B2C379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9F0D6A-C395-6AF5-A9FA-22DFAE1ABE40}"/>
              </a:ext>
            </a:extLst>
          </p:cNvPr>
          <p:cNvSpPr txBox="1"/>
          <p:nvPr/>
        </p:nvSpPr>
        <p:spPr>
          <a:xfrm>
            <a:off x="3047144" y="4623639"/>
            <a:ext cx="60977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600" b="1" dirty="0" err="1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81263-2863-2781-9B7C-D3D2F5E8C7A5}"/>
              </a:ext>
            </a:extLst>
          </p:cNvPr>
          <p:cNvSpPr txBox="1"/>
          <p:nvPr/>
        </p:nvSpPr>
        <p:spPr>
          <a:xfrm>
            <a:off x="331596" y="6334258"/>
            <a:ext cx="291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175882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8CCAC-738A-1766-F9D5-4F2DCEA72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F7CA08D7-0390-BE87-40A7-BEAD526BF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2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587C20D-EE3F-947E-34E2-E018BF5EC974}"/>
              </a:ext>
            </a:extLst>
          </p:cNvPr>
          <p:cNvSpPr txBox="1">
            <a:spLocks/>
          </p:cNvSpPr>
          <p:nvPr/>
        </p:nvSpPr>
        <p:spPr>
          <a:xfrm>
            <a:off x="442175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Overlooked Expenses #3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7BD844-D4BA-AA01-05CF-148F4CA12E0E}"/>
              </a:ext>
            </a:extLst>
          </p:cNvPr>
          <p:cNvSpPr txBox="1"/>
          <p:nvPr/>
        </p:nvSpPr>
        <p:spPr>
          <a:xfrm>
            <a:off x="743551" y="1699868"/>
            <a:ext cx="9604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Software, scheduling, and payment fees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Route optimization apps with per-order fees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SMS notifications billed per message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Credit card processing fees on every transaction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4B6C5-A9E0-18B0-CB98-7345F1A1782C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een dollar sign on a black background&#10;&#10;AI-generated content may be incorrect.">
            <a:extLst>
              <a:ext uri="{FF2B5EF4-FFF2-40B4-BE49-F238E27FC236}">
                <a16:creationId xmlns:a16="http://schemas.microsoft.com/office/drawing/2014/main" id="{DFDBFEEB-D94D-18BA-B9C8-C5D226DDB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917" y="2065499"/>
            <a:ext cx="2607995" cy="3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8733F-5A0F-BB2A-8E5C-C343428C6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74C8BEA5-FD53-92E7-ED4D-11D09DA22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416CF4-356F-46BA-991D-31C09E0990E8}"/>
              </a:ext>
            </a:extLst>
          </p:cNvPr>
          <p:cNvSpPr txBox="1">
            <a:spLocks/>
          </p:cNvSpPr>
          <p:nvPr/>
        </p:nvSpPr>
        <p:spPr>
          <a:xfrm>
            <a:off x="442175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Overlooked Expenses #4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F551A-011B-8486-D523-044EEA21CCB0}"/>
              </a:ext>
            </a:extLst>
          </p:cNvPr>
          <p:cNvSpPr txBox="1"/>
          <p:nvPr/>
        </p:nvSpPr>
        <p:spPr>
          <a:xfrm>
            <a:off x="540327" y="1690537"/>
            <a:ext cx="11530166" cy="320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Vehicle insurance &amp; maintenance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Unexpected repairs from delivery wear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More oil changes and tire wear (Mileage racks up quick.)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Commercial auto premiums higher than personal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E2DE9D-3DE6-608F-6A47-4504F8830056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BC7F4-7603-B4A1-893C-2BDFC08B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16D1A4C0-B3F5-8876-4342-764982F12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555A9B-82A7-A5D6-12B7-902651CBFED0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2DBDD-6E13-2303-89DB-42AB33E2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952" y="5276088"/>
            <a:ext cx="1407812" cy="9077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00C186-D519-925E-A2D5-B0E6C5D6BC0F}"/>
              </a:ext>
            </a:extLst>
          </p:cNvPr>
          <p:cNvSpPr txBox="1"/>
          <p:nvPr/>
        </p:nvSpPr>
        <p:spPr>
          <a:xfrm>
            <a:off x="526473" y="1379641"/>
            <a:ext cx="11402291" cy="320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Labor inefficiency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Waiting for dryers to finish before folding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Inconsistent workflow  (No two days are ever alike)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Overstaffing/understaffing (it’s a science)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4514BF-FFC9-3020-883F-963AE2AA0AF1}"/>
              </a:ext>
            </a:extLst>
          </p:cNvPr>
          <p:cNvSpPr txBox="1">
            <a:spLocks/>
          </p:cNvSpPr>
          <p:nvPr/>
        </p:nvSpPr>
        <p:spPr>
          <a:xfrm>
            <a:off x="442175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Overlooked Expenses #5</a:t>
            </a:r>
          </a:p>
        </p:txBody>
      </p:sp>
    </p:spTree>
    <p:extLst>
      <p:ext uri="{BB962C8B-B14F-4D97-AF65-F5344CB8AC3E}">
        <p14:creationId xmlns:p14="http://schemas.microsoft.com/office/powerpoint/2010/main" val="30310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BBE13-09C4-F427-08E3-7E2A3BBCE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5740A444-BF77-43E6-D7A5-B221A4669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229423-B257-475F-B105-55F4A67DA34C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786B09-E092-E8F0-3FDC-8F75EEA5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6" y="1799324"/>
            <a:ext cx="10620850" cy="444884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979529-2AF5-26A6-5700-87DBCCC82AB4}"/>
              </a:ext>
            </a:extLst>
          </p:cNvPr>
          <p:cNvSpPr txBox="1">
            <a:spLocks/>
          </p:cNvSpPr>
          <p:nvPr/>
        </p:nvSpPr>
        <p:spPr>
          <a:xfrm>
            <a:off x="442175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 and Downs of Laundry</a:t>
            </a:r>
          </a:p>
        </p:txBody>
      </p:sp>
    </p:spTree>
    <p:extLst>
      <p:ext uri="{BB962C8B-B14F-4D97-AF65-F5344CB8AC3E}">
        <p14:creationId xmlns:p14="http://schemas.microsoft.com/office/powerpoint/2010/main" val="38437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F3761-9727-73E8-01A1-8316202A0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FC4DB954-A012-37CC-67F2-5F101392A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BE2EFA8-C92B-1BF7-CAA5-37258B4652B5}"/>
              </a:ext>
            </a:extLst>
          </p:cNvPr>
          <p:cNvSpPr txBox="1">
            <a:spLocks/>
          </p:cNvSpPr>
          <p:nvPr/>
        </p:nvSpPr>
        <p:spPr>
          <a:xfrm>
            <a:off x="442175" y="153192"/>
            <a:ext cx="9588233" cy="1321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Overlooked Expenses #6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51C9C-5158-3FBE-1DE3-50C8EF848422}"/>
              </a:ext>
            </a:extLst>
          </p:cNvPr>
          <p:cNvSpPr txBox="1"/>
          <p:nvPr/>
        </p:nvSpPr>
        <p:spPr>
          <a:xfrm>
            <a:off x="442175" y="1683610"/>
            <a:ext cx="9391505" cy="320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Missed pickups, refunds, and chargebacks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Customer forgets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leave laundry out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Disputed item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(lost or damaged items)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Extra trip required for redelivery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D2063B-605A-88B7-F888-5E9D45417632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8BE41-ADF2-DF73-1E6C-4ABC5E20B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FF1B9E03-C742-ED1B-B471-1265C272D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4DC12F8-EF8E-DB0B-00BE-2BD7027A131F}"/>
              </a:ext>
            </a:extLst>
          </p:cNvPr>
          <p:cNvSpPr txBox="1">
            <a:spLocks/>
          </p:cNvSpPr>
          <p:nvPr/>
        </p:nvSpPr>
        <p:spPr>
          <a:xfrm>
            <a:off x="442175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Overlooked Expenses #7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2688A-22B3-C44D-22B0-3BD96A75C7F7}"/>
              </a:ext>
            </a:extLst>
          </p:cNvPr>
          <p:cNvSpPr txBox="1"/>
          <p:nvPr/>
        </p:nvSpPr>
        <p:spPr>
          <a:xfrm>
            <a:off x="743551" y="1597920"/>
            <a:ext cx="9391505" cy="394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Marketing &amp; customer acquisition lag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Paid ads driving single orders only (65-75%)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Mail marketing to low-response areas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Early giveaways without long-term retention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Website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73CD1A-F2F7-191E-F759-8BD7F3ABB32B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EEBC6-BA2D-E109-79AD-A2FF6FA30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10E53C2C-6ED7-4B90-E53E-D82B09BBC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B8B997F-E8F0-80B4-A10C-9BDF5D5DCA5C}"/>
              </a:ext>
            </a:extLst>
          </p:cNvPr>
          <p:cNvSpPr txBox="1">
            <a:spLocks/>
          </p:cNvSpPr>
          <p:nvPr/>
        </p:nvSpPr>
        <p:spPr>
          <a:xfrm>
            <a:off x="442175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charging enough?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428E2-181C-0FC2-583F-CEBC2C378B1C}"/>
              </a:ext>
            </a:extLst>
          </p:cNvPr>
          <p:cNvSpPr txBox="1"/>
          <p:nvPr/>
        </p:nvSpPr>
        <p:spPr>
          <a:xfrm>
            <a:off x="0" y="2914853"/>
            <a:ext cx="12192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That’s a topic for another session.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60B412-5807-239B-9353-321B6270F7F9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08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372D-41A9-5C4E-2642-DD43CE4A3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AC05B3B3-6C7E-FEF8-AAAF-31F91A3D7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49A157B-B6CE-C760-188D-380C806A8C64}"/>
              </a:ext>
            </a:extLst>
          </p:cNvPr>
          <p:cNvSpPr txBox="1">
            <a:spLocks/>
          </p:cNvSpPr>
          <p:nvPr/>
        </p:nvSpPr>
        <p:spPr>
          <a:xfrm>
            <a:off x="442175" y="25177"/>
            <a:ext cx="10515600" cy="91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B22D9-BB57-7419-FA0B-3C0F8D0EC7CF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739CE-1C56-BE28-43C9-A942FBD84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950" y="937759"/>
            <a:ext cx="3917570" cy="4948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85001B-2162-0795-B390-7254A8E12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167" y="937758"/>
            <a:ext cx="3901506" cy="49488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FE8A4A-D7A9-06BA-ABCE-4E4DE22B0556}"/>
              </a:ext>
            </a:extLst>
          </p:cNvPr>
          <p:cNvSpPr txBox="1"/>
          <p:nvPr/>
        </p:nvSpPr>
        <p:spPr>
          <a:xfrm>
            <a:off x="403860" y="5927772"/>
            <a:ext cx="1138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and many more white paper guides developed by experts in the industry are available to MEMBERS of the CLA. </a:t>
            </a:r>
          </a:p>
        </p:txBody>
      </p:sp>
    </p:spTree>
    <p:extLst>
      <p:ext uri="{BB962C8B-B14F-4D97-AF65-F5344CB8AC3E}">
        <p14:creationId xmlns:p14="http://schemas.microsoft.com/office/powerpoint/2010/main" val="1760038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wave&#10;&#10;Description automatically generated">
            <a:extLst>
              <a:ext uri="{FF2B5EF4-FFF2-40B4-BE49-F238E27FC236}">
                <a16:creationId xmlns:a16="http://schemas.microsoft.com/office/drawing/2014/main" id="{3D378120-35FD-A3B9-0058-8A2AFA7C9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F34C57-00A5-36D6-5472-0F5E0D7C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3" y="1923471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68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0059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wave&#10;&#10;Description automatically generated">
            <a:extLst>
              <a:ext uri="{FF2B5EF4-FFF2-40B4-BE49-F238E27FC236}">
                <a16:creationId xmlns:a16="http://schemas.microsoft.com/office/drawing/2014/main" id="{3D378120-35FD-A3B9-0058-8A2AFA7C9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F34C57-00A5-36D6-5472-0F5E0D7C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3" y="1923471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68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1849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F8CCE-5DE2-62BE-2536-4B6FED5E2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een and white background&#10;&#10;Description automatically generated">
            <a:extLst>
              <a:ext uri="{FF2B5EF4-FFF2-40B4-BE49-F238E27FC236}">
                <a16:creationId xmlns:a16="http://schemas.microsoft.com/office/drawing/2014/main" id="{4C25C4C3-8268-7B23-18E4-B18399C1B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FB47D3-7077-397A-959A-22C1BD6B8683}"/>
              </a:ext>
            </a:extLst>
          </p:cNvPr>
          <p:cNvSpPr txBox="1"/>
          <p:nvPr/>
        </p:nvSpPr>
        <p:spPr>
          <a:xfrm>
            <a:off x="1033182" y="1534485"/>
            <a:ext cx="960633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 New PUD Operators Overlook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160F1D-B225-5C72-86DB-61A82568389B}"/>
              </a:ext>
            </a:extLst>
          </p:cNvPr>
          <p:cNvSpPr txBox="1"/>
          <p:nvPr/>
        </p:nvSpPr>
        <p:spPr>
          <a:xfrm>
            <a:off x="1746504" y="4292826"/>
            <a:ext cx="853135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Steve Brinks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Co-Owner and Moral Support for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Laundry Station (Wichita KS)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87315-6CAA-4778-3306-CF7E526F2C61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1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A1BC4-8328-2665-9A30-E5359F8C2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5B7833AA-AEAB-BC67-7CD3-E270E661C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81EA9-8385-ACDC-5A3B-DD89CF36F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402" y="884197"/>
            <a:ext cx="10515600" cy="424641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 laundry PUD business sounds like a clean idea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you realize the hidden costs are piling up faster than dirty socks. </a:t>
            </a: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look into sneaky expenses new PUD operators overlook when deciding to offer pick-up and delivery. Whether you're launching a new service or refining an existing one, this session can help you thrive in the pickup and delivery marketspace or at least stay afloat until you make it. </a:t>
            </a: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join us to make sure you won't get hung out to dry!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D5834-44C0-4CD5-AB57-90DBAA54C97C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85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5C074-3F89-5A71-2BB3-02ECB02BD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787B8366-CE85-B525-C209-A0396DA3C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5C1B7FC-FF83-54D4-D6D0-C702CF72A507}"/>
              </a:ext>
            </a:extLst>
          </p:cNvPr>
          <p:cNvSpPr txBox="1">
            <a:spLocks/>
          </p:cNvSpPr>
          <p:nvPr/>
        </p:nvSpPr>
        <p:spPr>
          <a:xfrm>
            <a:off x="442175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9FC6AA-046C-18A4-FBE4-8D9A1392D756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showing the number of laundry services&#10;&#10;AI-generated content may be incorrect.">
            <a:extLst>
              <a:ext uri="{FF2B5EF4-FFF2-40B4-BE49-F238E27FC236}">
                <a16:creationId xmlns:a16="http://schemas.microsoft.com/office/drawing/2014/main" id="{F56AE159-35C4-54DD-3B2C-7AE3227A0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24" y="1935907"/>
            <a:ext cx="5572039" cy="31342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0D8786-E1FE-FAA1-3E3E-133198959074}"/>
              </a:ext>
            </a:extLst>
          </p:cNvPr>
          <p:cNvSpPr txBox="1"/>
          <p:nvPr/>
        </p:nvSpPr>
        <p:spPr>
          <a:xfrm>
            <a:off x="695060" y="1335567"/>
            <a:ext cx="93915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Growing demand for convenience-driven laundry services.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Pickup &amp; delivery as an income source.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Overlooked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underestimated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expenses can add up fast.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4960F7-D804-25F2-2CC8-49075B5D2716}"/>
              </a:ext>
            </a:extLst>
          </p:cNvPr>
          <p:cNvCxnSpPr/>
          <p:nvPr/>
        </p:nvCxnSpPr>
        <p:spPr>
          <a:xfrm flipV="1">
            <a:off x="3462291" y="2459115"/>
            <a:ext cx="4953740" cy="2112885"/>
          </a:xfrm>
          <a:prstGeom prst="line">
            <a:avLst/>
          </a:prstGeom>
          <a:ln w="38100">
            <a:solidFill>
              <a:schemeClr val="tx1"/>
            </a:solidFill>
            <a:prstDash val="lg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6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CCD3A-525A-AFCC-5DCF-BAF0D7D1B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918165BF-B896-2A09-61F5-B12857919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638CFD1-A7BF-904C-D481-E71DDC5BF4D5}"/>
              </a:ext>
            </a:extLst>
          </p:cNvPr>
          <p:cNvSpPr txBox="1">
            <a:spLocks/>
          </p:cNvSpPr>
          <p:nvPr/>
        </p:nvSpPr>
        <p:spPr>
          <a:xfrm>
            <a:off x="442175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Overlooked Expenses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65D84C-EDCF-390B-631E-B5726D657A32}"/>
              </a:ext>
            </a:extLst>
          </p:cNvPr>
          <p:cNvSpPr txBox="1"/>
          <p:nvPr/>
        </p:nvSpPr>
        <p:spPr>
          <a:xfrm>
            <a:off x="1235348" y="1148398"/>
            <a:ext cx="8929254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Route inefficiency &amp; dead miles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Consumable supply overuse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Software, payment fees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Vehicle insurance &amp; maintenance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Labor inefficiency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Missed pickups, refunds, and chargebacks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Marketing &amp; customer acquisition lag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866582-D9C7-CFB6-380A-D59C5540D863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B7D41-88D0-E067-E2F1-F5345D8D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1E9F8576-AF7F-491F-43A1-6E9B3502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3EB248C-DB33-37A6-9574-00575C9AB2FB}"/>
              </a:ext>
            </a:extLst>
          </p:cNvPr>
          <p:cNvSpPr txBox="1">
            <a:spLocks/>
          </p:cNvSpPr>
          <p:nvPr/>
        </p:nvSpPr>
        <p:spPr>
          <a:xfrm>
            <a:off x="442175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Overlooked Expenses #1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C19677-A348-454E-A1C2-5B10FB69DD51}"/>
              </a:ext>
            </a:extLst>
          </p:cNvPr>
          <p:cNvSpPr txBox="1"/>
          <p:nvPr/>
        </p:nvSpPr>
        <p:spPr>
          <a:xfrm>
            <a:off x="715842" y="1676682"/>
            <a:ext cx="10515600" cy="320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Route inefficiency &amp; dead miles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Driver travels empty between pickups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Customers cancel last minute after route is planned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Delivery addresses far apart due to low route density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771AAB-71AC-E2C1-7D6C-AC7E2D8BD3CC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F96E9-FC18-8D56-86F8-958A6795D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9F3A231D-80F7-BA9F-2AD5-46D083434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08FEFF-CB91-25F4-8F16-542A90438B57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map of the united states&#10;&#10;AI-generated content may be incorrect.">
            <a:extLst>
              <a:ext uri="{FF2B5EF4-FFF2-40B4-BE49-F238E27FC236}">
                <a16:creationId xmlns:a16="http://schemas.microsoft.com/office/drawing/2014/main" id="{21505533-C6EB-075B-03D4-8AA59708F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06" y="530413"/>
            <a:ext cx="5797174" cy="579717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8E40D86-5CF0-456D-4B44-C40E3B641487}"/>
              </a:ext>
            </a:extLst>
          </p:cNvPr>
          <p:cNvSpPr txBox="1">
            <a:spLocks/>
          </p:cNvSpPr>
          <p:nvPr/>
        </p:nvSpPr>
        <p:spPr>
          <a:xfrm>
            <a:off x="442175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Route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C22565D-7D41-B476-ADA3-0BC0D0F6EDCF}"/>
              </a:ext>
            </a:extLst>
          </p:cNvPr>
          <p:cNvSpPr/>
          <p:nvPr/>
        </p:nvSpPr>
        <p:spPr>
          <a:xfrm rot="21121960">
            <a:off x="3824074" y="3623879"/>
            <a:ext cx="4024256" cy="184200"/>
          </a:xfrm>
          <a:prstGeom prst="rightArrow">
            <a:avLst>
              <a:gd name="adj1" fmla="val 50000"/>
              <a:gd name="adj2" fmla="val 2060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3C16750-11EE-B790-F347-CEAA38D30356}"/>
              </a:ext>
            </a:extLst>
          </p:cNvPr>
          <p:cNvSpPr/>
          <p:nvPr/>
        </p:nvSpPr>
        <p:spPr>
          <a:xfrm rot="8780487">
            <a:off x="5961220" y="4028152"/>
            <a:ext cx="2217860" cy="184489"/>
          </a:xfrm>
          <a:prstGeom prst="rightArrow">
            <a:avLst>
              <a:gd name="adj1" fmla="val 50000"/>
              <a:gd name="adj2" fmla="val 2060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59C733E-25DE-05BC-6B04-76E5D38442AE}"/>
              </a:ext>
            </a:extLst>
          </p:cNvPr>
          <p:cNvSpPr/>
          <p:nvPr/>
        </p:nvSpPr>
        <p:spPr>
          <a:xfrm rot="13915184">
            <a:off x="3390967" y="3375899"/>
            <a:ext cx="3144796" cy="245162"/>
          </a:xfrm>
          <a:prstGeom prst="rightArrow">
            <a:avLst>
              <a:gd name="adj1" fmla="val 50000"/>
              <a:gd name="adj2" fmla="val 2060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78455DB-1767-47D3-AC5E-A38E3E6EA76E}"/>
              </a:ext>
            </a:extLst>
          </p:cNvPr>
          <p:cNvSpPr/>
          <p:nvPr/>
        </p:nvSpPr>
        <p:spPr>
          <a:xfrm rot="380265">
            <a:off x="4063552" y="2217288"/>
            <a:ext cx="2496685" cy="245162"/>
          </a:xfrm>
          <a:prstGeom prst="rightArrow">
            <a:avLst>
              <a:gd name="adj1" fmla="val 50000"/>
              <a:gd name="adj2" fmla="val 2060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384DE2F-E644-17CA-BC9A-78B287A9650E}"/>
              </a:ext>
            </a:extLst>
          </p:cNvPr>
          <p:cNvSpPr/>
          <p:nvPr/>
        </p:nvSpPr>
        <p:spPr>
          <a:xfrm rot="9174887">
            <a:off x="3782630" y="3099511"/>
            <a:ext cx="2929610" cy="202941"/>
          </a:xfrm>
          <a:prstGeom prst="rightArrow">
            <a:avLst>
              <a:gd name="adj1" fmla="val 50000"/>
              <a:gd name="adj2" fmla="val 2060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2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C6D31-1367-95E8-CA4F-C69EFFE09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56A2B867-98B8-0053-65C4-AA621ED8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772E5C-4776-31E7-194B-A03E74F83D7F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BCA762-5A4F-2163-7956-2E7AC93EBA73}"/>
              </a:ext>
            </a:extLst>
          </p:cNvPr>
          <p:cNvSpPr txBox="1">
            <a:spLocks/>
          </p:cNvSpPr>
          <p:nvPr/>
        </p:nvSpPr>
        <p:spPr>
          <a:xfrm>
            <a:off x="442175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Route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6DAC3-008C-A270-542F-AA498E54E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076" y="1327095"/>
            <a:ext cx="4777767" cy="477776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BA2654-3F75-69F2-98B2-8AA8ACA70880}"/>
              </a:ext>
            </a:extLst>
          </p:cNvPr>
          <p:cNvSpPr/>
          <p:nvPr/>
        </p:nvSpPr>
        <p:spPr>
          <a:xfrm>
            <a:off x="4332471" y="1478755"/>
            <a:ext cx="1763529" cy="159105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1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DFE33-0D63-85F0-F260-87B2F931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BF8BDFF5-CF8A-C827-C902-EFA6B4AE7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97D0B82-0362-1DF0-3FD7-0FFCFDDE0335}"/>
              </a:ext>
            </a:extLst>
          </p:cNvPr>
          <p:cNvSpPr txBox="1">
            <a:spLocks/>
          </p:cNvSpPr>
          <p:nvPr/>
        </p:nvSpPr>
        <p:spPr>
          <a:xfrm>
            <a:off x="442175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Overlooked Expenses #2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B3C25-2C56-19E9-E9BF-8D3091F66129}"/>
              </a:ext>
            </a:extLst>
          </p:cNvPr>
          <p:cNvSpPr txBox="1"/>
          <p:nvPr/>
        </p:nvSpPr>
        <p:spPr>
          <a:xfrm>
            <a:off x="743551" y="1690537"/>
            <a:ext cx="93915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Consumable supply overuse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Double-bagging heavy orders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Excessive detergent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use or wasted softener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Branded packaging used for every small order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B7EBFE-34C7-C95E-1527-2CDD0BEF2976}"/>
              </a:ext>
            </a:extLst>
          </p:cNvPr>
          <p:cNvSpPr txBox="1"/>
          <p:nvPr/>
        </p:nvSpPr>
        <p:spPr>
          <a:xfrm>
            <a:off x="9462499" y="6396379"/>
            <a:ext cx="2607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washdryfold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D865C6E2F1B447A6A03B85FC6A38EF" ma:contentTypeVersion="19" ma:contentTypeDescription="Create a new document." ma:contentTypeScope="" ma:versionID="5ab84611f26c28d2e5644ffc3b34af30">
  <xsd:schema xmlns:xsd="http://www.w3.org/2001/XMLSchema" xmlns:xs="http://www.w3.org/2001/XMLSchema" xmlns:p="http://schemas.microsoft.com/office/2006/metadata/properties" xmlns:ns2="14df6996-4479-4229-b953-049873cfda9c" xmlns:ns3="3800dd02-d118-4fa1-812f-77e9b1041eb5" targetNamespace="http://schemas.microsoft.com/office/2006/metadata/properties" ma:root="true" ma:fieldsID="3a55f0bef46ad06c567301332c4ec3e9" ns2:_="" ns3:_="">
    <xsd:import namespace="14df6996-4479-4229-b953-049873cfda9c"/>
    <xsd:import namespace="3800dd02-d118-4fa1-812f-77e9b1041e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f6996-4479-4229-b953-049873cfd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8ce4f92-7d08-45e1-ae96-c849373d49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0dd02-d118-4fa1-812f-77e9b1041e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670ec9-88dc-4d2c-8b13-ed8bbf2305bd}" ma:internalName="TaxCatchAll" ma:showField="CatchAllData" ma:web="3800dd02-d118-4fa1-812f-77e9b1041e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00dd02-d118-4fa1-812f-77e9b1041eb5" xsi:nil="true"/>
    <lcf76f155ced4ddcb4097134ff3c332f xmlns="14df6996-4479-4229-b953-049873cfda9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506734-A6C2-42CF-A8B7-39B668E29761}"/>
</file>

<file path=customXml/itemProps2.xml><?xml version="1.0" encoding="utf-8"?>
<ds:datastoreItem xmlns:ds="http://schemas.openxmlformats.org/officeDocument/2006/customXml" ds:itemID="{8F6D3A32-7EB9-4D8F-AE84-CD925C70AC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9ED3B0-8403-4A46-8D24-09B609C0B759}">
  <ds:schemaRefs>
    <ds:schemaRef ds:uri="http://schemas.microsoft.com/office/2006/metadata/properties"/>
    <ds:schemaRef ds:uri="http://schemas.microsoft.com/office/infopath/2007/PartnerControls"/>
    <ds:schemaRef ds:uri="3800dd02-d118-4fa1-812f-77e9b1041eb5"/>
    <ds:schemaRef ds:uri="14df6996-4479-4229-b953-049873cfda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497</Words>
  <Application>Microsoft Office PowerPoint</Application>
  <PresentationFormat>Widescreen</PresentationFormat>
  <Paragraphs>100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Tayyaba</dc:creator>
  <cp:lastModifiedBy>Danielle Bauer</cp:lastModifiedBy>
  <cp:revision>27</cp:revision>
  <dcterms:created xsi:type="dcterms:W3CDTF">2023-09-15T12:29:43Z</dcterms:created>
  <dcterms:modified xsi:type="dcterms:W3CDTF">2025-10-24T12:03:19Z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0x0101002BD865C6E2F1B447A6A03B85FC6A38EF</vt:lpwstr>
  </property>
  <property fmtid="{D5CDD505-2E9C-101B-9397-08002B2CF9AE}" pid="3" name="MediaServiceImageTags">
    <vt:lpwstr/>
  </property>
</Properties>
</file>