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7" r:id="rId5"/>
    <p:sldId id="269" r:id="rId6"/>
    <p:sldId id="305" r:id="rId7"/>
    <p:sldId id="306" r:id="rId8"/>
    <p:sldId id="266" r:id="rId9"/>
    <p:sldId id="312" r:id="rId10"/>
    <p:sldId id="324" r:id="rId11"/>
    <p:sldId id="325" r:id="rId12"/>
    <p:sldId id="321" r:id="rId13"/>
    <p:sldId id="326" r:id="rId14"/>
    <p:sldId id="327" r:id="rId15"/>
    <p:sldId id="322" r:id="rId16"/>
    <p:sldId id="328" r:id="rId17"/>
    <p:sldId id="323" r:id="rId18"/>
    <p:sldId id="329" r:id="rId19"/>
    <p:sldId id="330" r:id="rId20"/>
    <p:sldId id="331" r:id="rId21"/>
    <p:sldId id="342" r:id="rId22"/>
    <p:sldId id="308" r:id="rId23"/>
    <p:sldId id="333" r:id="rId24"/>
    <p:sldId id="339" r:id="rId25"/>
    <p:sldId id="332" r:id="rId26"/>
    <p:sldId id="343" r:id="rId27"/>
    <p:sldId id="310" r:id="rId28"/>
    <p:sldId id="334" r:id="rId29"/>
    <p:sldId id="319" r:id="rId30"/>
    <p:sldId id="344" r:id="rId31"/>
    <p:sldId id="335" r:id="rId32"/>
    <p:sldId id="320" r:id="rId33"/>
    <p:sldId id="336" r:id="rId34"/>
    <p:sldId id="275" r:id="rId35"/>
    <p:sldId id="27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C2"/>
    <a:srgbClr val="2A70B9"/>
    <a:srgbClr val="0073CE"/>
    <a:srgbClr val="2D70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8A2EB5-8311-4427-AA72-EF12922F28A0}" v="1" dt="2025-10-22T14:13:42.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82" autoAdjust="0"/>
    <p:restoredTop sz="94660"/>
  </p:normalViewPr>
  <p:slideViewPr>
    <p:cSldViewPr snapToGrid="0">
      <p:cViewPr varScale="1">
        <p:scale>
          <a:sx n="111" d="100"/>
          <a:sy n="111"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4" Type="http://schemas.openxmlformats.org/officeDocument/2006/relationships/image" Target="../media/image1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02E4D9-82BE-49CD-BB9A-2FBAEEB27A2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1D54DA8-9184-46ED-AE02-E6A9B7023639}">
      <dgm:prSet phldrT="[Text]" custT="1"/>
      <dgm:spPr>
        <a:solidFill>
          <a:schemeClr val="tx2">
            <a:lumMod val="20000"/>
            <a:lumOff val="80000"/>
          </a:schemeClr>
        </a:solidFill>
      </dgm:spPr>
      <dgm:t>
        <a:bodyPr/>
        <a:lstStyle/>
        <a:p>
          <a:r>
            <a:rPr lang="en-US" sz="1600" b="1" dirty="0">
              <a:solidFill>
                <a:schemeClr val="tx1"/>
              </a:solidFill>
              <a:latin typeface="Arial" panose="020B0604020202020204" pitchFamily="34" charset="0"/>
              <a:ea typeface="Lato" panose="020F0502020204030203" pitchFamily="34" charset="0"/>
              <a:cs typeface="Arial" panose="020B0604020202020204" pitchFamily="34" charset="0"/>
            </a:rPr>
            <a:t>Chemistry</a:t>
          </a:r>
        </a:p>
      </dgm:t>
    </dgm:pt>
    <dgm:pt modelId="{E4F6C1D3-0F2F-4F15-8972-59C9C5CDB933}" type="parTrans" cxnId="{3169598F-28FA-4454-A7C5-1C0C00108043}">
      <dgm:prSet/>
      <dgm:spPr/>
      <dgm:t>
        <a:bodyPr/>
        <a:lstStyle/>
        <a:p>
          <a:endParaRPr lang="en-US">
            <a:solidFill>
              <a:schemeClr val="tx1"/>
            </a:solidFill>
          </a:endParaRPr>
        </a:p>
      </dgm:t>
    </dgm:pt>
    <dgm:pt modelId="{587788E1-EA8C-488A-9BAA-A1BF37835FE4}" type="sibTrans" cxnId="{3169598F-28FA-4454-A7C5-1C0C00108043}">
      <dgm:prSet/>
      <dgm:spPr/>
      <dgm:t>
        <a:bodyPr/>
        <a:lstStyle/>
        <a:p>
          <a:endParaRPr lang="en-US" sz="1600" b="1">
            <a:solidFill>
              <a:schemeClr val="tx1"/>
            </a:solidFill>
            <a:latin typeface="Arial" panose="020B0604020202020204" pitchFamily="34" charset="0"/>
            <a:ea typeface="Lato" panose="020F0502020204030203" pitchFamily="34" charset="0"/>
            <a:cs typeface="Arial" panose="020B0604020202020204" pitchFamily="34" charset="0"/>
          </a:endParaRPr>
        </a:p>
      </dgm:t>
    </dgm:pt>
    <dgm:pt modelId="{24E18896-4432-453D-BAF1-E2706DAA0271}">
      <dgm:prSet phldrT="[Text]" custT="1"/>
      <dgm:spPr>
        <a:solidFill>
          <a:schemeClr val="tx2">
            <a:lumMod val="20000"/>
            <a:lumOff val="80000"/>
          </a:schemeClr>
        </a:solidFill>
      </dgm:spPr>
      <dgm:t>
        <a:bodyPr/>
        <a:lstStyle/>
        <a:p>
          <a:r>
            <a:rPr lang="en-US" sz="1600" b="1" dirty="0">
              <a:solidFill>
                <a:schemeClr val="tx1"/>
              </a:solidFill>
              <a:latin typeface="Arial" panose="020B0604020202020204" pitchFamily="34" charset="0"/>
              <a:ea typeface="Lato" panose="020F0502020204030203" pitchFamily="34" charset="0"/>
              <a:cs typeface="Arial" panose="020B0604020202020204" pitchFamily="34" charset="0"/>
            </a:rPr>
            <a:t>Temperature</a:t>
          </a:r>
        </a:p>
      </dgm:t>
    </dgm:pt>
    <dgm:pt modelId="{C7828910-E392-4F3D-8C92-C98D0AF641EE}" type="parTrans" cxnId="{5685E943-6888-4AFB-BE26-4A39F7AB7CE0}">
      <dgm:prSet/>
      <dgm:spPr/>
      <dgm:t>
        <a:bodyPr/>
        <a:lstStyle/>
        <a:p>
          <a:endParaRPr lang="en-US">
            <a:solidFill>
              <a:schemeClr val="tx1"/>
            </a:solidFill>
          </a:endParaRPr>
        </a:p>
      </dgm:t>
    </dgm:pt>
    <dgm:pt modelId="{72527546-6237-4772-A417-5FF5A405DBB0}" type="sibTrans" cxnId="{5685E943-6888-4AFB-BE26-4A39F7AB7CE0}">
      <dgm:prSet/>
      <dgm:spPr/>
      <dgm:t>
        <a:bodyPr/>
        <a:lstStyle/>
        <a:p>
          <a:endParaRPr lang="en-US" sz="1600" b="1">
            <a:solidFill>
              <a:schemeClr val="tx1"/>
            </a:solidFill>
            <a:latin typeface="Arial" panose="020B0604020202020204" pitchFamily="34" charset="0"/>
            <a:ea typeface="Lato" panose="020F0502020204030203" pitchFamily="34" charset="0"/>
            <a:cs typeface="Arial" panose="020B0604020202020204" pitchFamily="34" charset="0"/>
          </a:endParaRPr>
        </a:p>
      </dgm:t>
    </dgm:pt>
    <dgm:pt modelId="{B6C9DB13-EFC4-4E41-BCB6-0075764BA502}">
      <dgm:prSet phldrT="[Text]" custT="1"/>
      <dgm:spPr>
        <a:solidFill>
          <a:schemeClr val="tx2">
            <a:lumMod val="20000"/>
            <a:lumOff val="80000"/>
          </a:schemeClr>
        </a:solidFill>
      </dgm:spPr>
      <dgm:t>
        <a:bodyPr/>
        <a:lstStyle/>
        <a:p>
          <a:r>
            <a:rPr lang="en-US" sz="1600" b="1" dirty="0">
              <a:solidFill>
                <a:schemeClr val="tx1"/>
              </a:solidFill>
              <a:latin typeface="Arial" panose="020B0604020202020204" pitchFamily="34" charset="0"/>
              <a:ea typeface="Lato" panose="020F0502020204030203" pitchFamily="34" charset="0"/>
              <a:cs typeface="Arial" panose="020B0604020202020204" pitchFamily="34" charset="0"/>
            </a:rPr>
            <a:t>Mechanical Action</a:t>
          </a:r>
        </a:p>
      </dgm:t>
    </dgm:pt>
    <dgm:pt modelId="{CAB68250-634B-4DC2-8672-8371EADFBAC1}" type="parTrans" cxnId="{0C7CAB06-9146-41E6-AD13-7D55FA475188}">
      <dgm:prSet/>
      <dgm:spPr/>
      <dgm:t>
        <a:bodyPr/>
        <a:lstStyle/>
        <a:p>
          <a:endParaRPr lang="en-US">
            <a:solidFill>
              <a:schemeClr val="tx1"/>
            </a:solidFill>
          </a:endParaRPr>
        </a:p>
      </dgm:t>
    </dgm:pt>
    <dgm:pt modelId="{B7E63986-F9A4-44CB-8CBA-4F3A2291930E}" type="sibTrans" cxnId="{0C7CAB06-9146-41E6-AD13-7D55FA475188}">
      <dgm:prSet/>
      <dgm:spPr/>
      <dgm:t>
        <a:bodyPr/>
        <a:lstStyle/>
        <a:p>
          <a:endParaRPr lang="en-US" sz="1600" b="1">
            <a:solidFill>
              <a:schemeClr val="tx1"/>
            </a:solidFill>
            <a:latin typeface="Arial" panose="020B0604020202020204" pitchFamily="34" charset="0"/>
            <a:ea typeface="Lato" panose="020F0502020204030203" pitchFamily="34" charset="0"/>
            <a:cs typeface="Arial" panose="020B0604020202020204" pitchFamily="34" charset="0"/>
          </a:endParaRPr>
        </a:p>
      </dgm:t>
    </dgm:pt>
    <dgm:pt modelId="{28B6A83E-5EC2-4070-B2C4-C806F9F56DF2}">
      <dgm:prSet phldrT="[Text]" custT="1"/>
      <dgm:spPr>
        <a:solidFill>
          <a:schemeClr val="tx2">
            <a:lumMod val="20000"/>
            <a:lumOff val="80000"/>
          </a:schemeClr>
        </a:solidFill>
      </dgm:spPr>
      <dgm:t>
        <a:bodyPr/>
        <a:lstStyle/>
        <a:p>
          <a:r>
            <a:rPr lang="en-US" sz="1600" b="1" dirty="0">
              <a:solidFill>
                <a:schemeClr val="tx1"/>
              </a:solidFill>
              <a:latin typeface="Arial" panose="020B0604020202020204" pitchFamily="34" charset="0"/>
              <a:ea typeface="Lato" panose="020F0502020204030203" pitchFamily="34" charset="0"/>
              <a:cs typeface="Arial" panose="020B0604020202020204" pitchFamily="34" charset="0"/>
            </a:rPr>
            <a:t>Time</a:t>
          </a:r>
        </a:p>
      </dgm:t>
    </dgm:pt>
    <dgm:pt modelId="{4119CFB5-45ED-4DC6-BD30-D5EB04433AB4}" type="parTrans" cxnId="{28A1BBAE-2FBA-42C9-B082-7A7B5A515E43}">
      <dgm:prSet/>
      <dgm:spPr/>
      <dgm:t>
        <a:bodyPr/>
        <a:lstStyle/>
        <a:p>
          <a:endParaRPr lang="en-US">
            <a:solidFill>
              <a:schemeClr val="tx1"/>
            </a:solidFill>
          </a:endParaRPr>
        </a:p>
      </dgm:t>
    </dgm:pt>
    <dgm:pt modelId="{4CCE1CDD-C375-4A91-A65C-7ACD84BA4A21}" type="sibTrans" cxnId="{28A1BBAE-2FBA-42C9-B082-7A7B5A515E43}">
      <dgm:prSet/>
      <dgm:spPr/>
      <dgm:t>
        <a:bodyPr/>
        <a:lstStyle/>
        <a:p>
          <a:endParaRPr lang="en-US" sz="1600" b="1">
            <a:solidFill>
              <a:schemeClr val="tx1"/>
            </a:solidFill>
            <a:latin typeface="Arial" panose="020B0604020202020204" pitchFamily="34" charset="0"/>
            <a:ea typeface="Lato" panose="020F0502020204030203" pitchFamily="34" charset="0"/>
            <a:cs typeface="Arial" panose="020B0604020202020204" pitchFamily="34" charset="0"/>
          </a:endParaRPr>
        </a:p>
      </dgm:t>
    </dgm:pt>
    <dgm:pt modelId="{BA63251B-11A9-40AB-887A-9837D1004204}" type="pres">
      <dgm:prSet presAssocID="{0902E4D9-82BE-49CD-BB9A-2FBAEEB27A22}" presName="cycle" presStyleCnt="0">
        <dgm:presLayoutVars>
          <dgm:dir/>
          <dgm:resizeHandles val="exact"/>
        </dgm:presLayoutVars>
      </dgm:prSet>
      <dgm:spPr/>
    </dgm:pt>
    <dgm:pt modelId="{6A81AD74-3D55-4DC8-BB06-7510677FB518}" type="pres">
      <dgm:prSet presAssocID="{21D54DA8-9184-46ED-AE02-E6A9B7023639}" presName="node" presStyleLbl="node1" presStyleIdx="0" presStyleCnt="4" custScaleX="199414">
        <dgm:presLayoutVars>
          <dgm:bulletEnabled val="1"/>
        </dgm:presLayoutVars>
      </dgm:prSet>
      <dgm:spPr/>
    </dgm:pt>
    <dgm:pt modelId="{A7AB890E-BD79-4CFD-8722-D27F9DD5654C}" type="pres">
      <dgm:prSet presAssocID="{21D54DA8-9184-46ED-AE02-E6A9B7023639}" presName="spNode" presStyleCnt="0"/>
      <dgm:spPr/>
    </dgm:pt>
    <dgm:pt modelId="{F50161B1-E492-4ACD-BCA2-EE7B0604A742}" type="pres">
      <dgm:prSet presAssocID="{587788E1-EA8C-488A-9BAA-A1BF37835FE4}" presName="sibTrans" presStyleLbl="sibTrans1D1" presStyleIdx="0" presStyleCnt="4"/>
      <dgm:spPr/>
    </dgm:pt>
    <dgm:pt modelId="{DEEF5BA4-EDEB-45BC-BD48-A3FAAA00DB61}" type="pres">
      <dgm:prSet presAssocID="{24E18896-4432-453D-BAF1-E2706DAA0271}" presName="node" presStyleLbl="node1" presStyleIdx="1" presStyleCnt="4" custScaleX="182219">
        <dgm:presLayoutVars>
          <dgm:bulletEnabled val="1"/>
        </dgm:presLayoutVars>
      </dgm:prSet>
      <dgm:spPr/>
    </dgm:pt>
    <dgm:pt modelId="{37EDB76D-C76E-4E1A-9609-B4B89CF9A886}" type="pres">
      <dgm:prSet presAssocID="{24E18896-4432-453D-BAF1-E2706DAA0271}" presName="spNode" presStyleCnt="0"/>
      <dgm:spPr/>
    </dgm:pt>
    <dgm:pt modelId="{7EA32CF4-CD3F-4C40-B690-DB98F4042C89}" type="pres">
      <dgm:prSet presAssocID="{72527546-6237-4772-A417-5FF5A405DBB0}" presName="sibTrans" presStyleLbl="sibTrans1D1" presStyleIdx="1" presStyleCnt="4"/>
      <dgm:spPr/>
    </dgm:pt>
    <dgm:pt modelId="{F9CBD58A-97E7-48E0-B200-4D9EC9C1CC89}" type="pres">
      <dgm:prSet presAssocID="{B6C9DB13-EFC4-4E41-BCB6-0075764BA502}" presName="node" presStyleLbl="node1" presStyleIdx="2" presStyleCnt="4" custScaleX="204606">
        <dgm:presLayoutVars>
          <dgm:bulletEnabled val="1"/>
        </dgm:presLayoutVars>
      </dgm:prSet>
      <dgm:spPr/>
    </dgm:pt>
    <dgm:pt modelId="{AA6AFCA2-824B-4146-8AFB-1CCC9214B781}" type="pres">
      <dgm:prSet presAssocID="{B6C9DB13-EFC4-4E41-BCB6-0075764BA502}" presName="spNode" presStyleCnt="0"/>
      <dgm:spPr/>
    </dgm:pt>
    <dgm:pt modelId="{EEDE9093-38D2-4136-9718-C3E700C5B8DE}" type="pres">
      <dgm:prSet presAssocID="{B7E63986-F9A4-44CB-8CBA-4F3A2291930E}" presName="sibTrans" presStyleLbl="sibTrans1D1" presStyleIdx="2" presStyleCnt="4"/>
      <dgm:spPr/>
    </dgm:pt>
    <dgm:pt modelId="{F611B738-F5D0-4BCF-880C-11F95F739B1E}" type="pres">
      <dgm:prSet presAssocID="{28B6A83E-5EC2-4070-B2C4-C806F9F56DF2}" presName="node" presStyleLbl="node1" presStyleIdx="3" presStyleCnt="4" custScaleX="193323">
        <dgm:presLayoutVars>
          <dgm:bulletEnabled val="1"/>
        </dgm:presLayoutVars>
      </dgm:prSet>
      <dgm:spPr/>
    </dgm:pt>
    <dgm:pt modelId="{B312A53B-EC8D-49C1-9443-0AEC2CC7B6F2}" type="pres">
      <dgm:prSet presAssocID="{28B6A83E-5EC2-4070-B2C4-C806F9F56DF2}" presName="spNode" presStyleCnt="0"/>
      <dgm:spPr/>
    </dgm:pt>
    <dgm:pt modelId="{FCC1CE31-0BEB-49AE-8D1A-3DC07AFFBF57}" type="pres">
      <dgm:prSet presAssocID="{4CCE1CDD-C375-4A91-A65C-7ACD84BA4A21}" presName="sibTrans" presStyleLbl="sibTrans1D1" presStyleIdx="3" presStyleCnt="4"/>
      <dgm:spPr/>
    </dgm:pt>
  </dgm:ptLst>
  <dgm:cxnLst>
    <dgm:cxn modelId="{0C7CAB06-9146-41E6-AD13-7D55FA475188}" srcId="{0902E4D9-82BE-49CD-BB9A-2FBAEEB27A22}" destId="{B6C9DB13-EFC4-4E41-BCB6-0075764BA502}" srcOrd="2" destOrd="0" parTransId="{CAB68250-634B-4DC2-8672-8371EADFBAC1}" sibTransId="{B7E63986-F9A4-44CB-8CBA-4F3A2291930E}"/>
    <dgm:cxn modelId="{0E8AFD06-6F67-4B64-9803-CBCAA1C9E982}" type="presOf" srcId="{24E18896-4432-453D-BAF1-E2706DAA0271}" destId="{DEEF5BA4-EDEB-45BC-BD48-A3FAAA00DB61}" srcOrd="0" destOrd="0" presId="urn:microsoft.com/office/officeart/2005/8/layout/cycle5"/>
    <dgm:cxn modelId="{6636A813-D0EE-4517-9582-A5BC7D05B53C}" type="presOf" srcId="{4CCE1CDD-C375-4A91-A65C-7ACD84BA4A21}" destId="{FCC1CE31-0BEB-49AE-8D1A-3DC07AFFBF57}" srcOrd="0" destOrd="0" presId="urn:microsoft.com/office/officeart/2005/8/layout/cycle5"/>
    <dgm:cxn modelId="{2C16B020-5C90-49AD-A8B6-B0B13B3AE958}" type="presOf" srcId="{B6C9DB13-EFC4-4E41-BCB6-0075764BA502}" destId="{F9CBD58A-97E7-48E0-B200-4D9EC9C1CC89}" srcOrd="0" destOrd="0" presId="urn:microsoft.com/office/officeart/2005/8/layout/cycle5"/>
    <dgm:cxn modelId="{3C17772B-9464-4E9A-9ADA-040B2ED5AE8D}" type="presOf" srcId="{21D54DA8-9184-46ED-AE02-E6A9B7023639}" destId="{6A81AD74-3D55-4DC8-BB06-7510677FB518}" srcOrd="0" destOrd="0" presId="urn:microsoft.com/office/officeart/2005/8/layout/cycle5"/>
    <dgm:cxn modelId="{5685E943-6888-4AFB-BE26-4A39F7AB7CE0}" srcId="{0902E4D9-82BE-49CD-BB9A-2FBAEEB27A22}" destId="{24E18896-4432-453D-BAF1-E2706DAA0271}" srcOrd="1" destOrd="0" parTransId="{C7828910-E392-4F3D-8C92-C98D0AF641EE}" sibTransId="{72527546-6237-4772-A417-5FF5A405DBB0}"/>
    <dgm:cxn modelId="{DEAB2A83-2296-4A4F-8C3A-743BB3C4CDE6}" type="presOf" srcId="{B7E63986-F9A4-44CB-8CBA-4F3A2291930E}" destId="{EEDE9093-38D2-4136-9718-C3E700C5B8DE}" srcOrd="0" destOrd="0" presId="urn:microsoft.com/office/officeart/2005/8/layout/cycle5"/>
    <dgm:cxn modelId="{5664988A-7023-4CE8-A2C2-270BF9AC9791}" type="presOf" srcId="{28B6A83E-5EC2-4070-B2C4-C806F9F56DF2}" destId="{F611B738-F5D0-4BCF-880C-11F95F739B1E}" srcOrd="0" destOrd="0" presId="urn:microsoft.com/office/officeart/2005/8/layout/cycle5"/>
    <dgm:cxn modelId="{3169598F-28FA-4454-A7C5-1C0C00108043}" srcId="{0902E4D9-82BE-49CD-BB9A-2FBAEEB27A22}" destId="{21D54DA8-9184-46ED-AE02-E6A9B7023639}" srcOrd="0" destOrd="0" parTransId="{E4F6C1D3-0F2F-4F15-8972-59C9C5CDB933}" sibTransId="{587788E1-EA8C-488A-9BAA-A1BF37835FE4}"/>
    <dgm:cxn modelId="{28A1BBAE-2FBA-42C9-B082-7A7B5A515E43}" srcId="{0902E4D9-82BE-49CD-BB9A-2FBAEEB27A22}" destId="{28B6A83E-5EC2-4070-B2C4-C806F9F56DF2}" srcOrd="3" destOrd="0" parTransId="{4119CFB5-45ED-4DC6-BD30-D5EB04433AB4}" sibTransId="{4CCE1CDD-C375-4A91-A65C-7ACD84BA4A21}"/>
    <dgm:cxn modelId="{0888C3C6-0102-49FA-8EA5-F3976DAA4E57}" type="presOf" srcId="{72527546-6237-4772-A417-5FF5A405DBB0}" destId="{7EA32CF4-CD3F-4C40-B690-DB98F4042C89}" srcOrd="0" destOrd="0" presId="urn:microsoft.com/office/officeart/2005/8/layout/cycle5"/>
    <dgm:cxn modelId="{5C3ED5DD-A054-404F-8A20-B3FC9311D165}" type="presOf" srcId="{0902E4D9-82BE-49CD-BB9A-2FBAEEB27A22}" destId="{BA63251B-11A9-40AB-887A-9837D1004204}" srcOrd="0" destOrd="0" presId="urn:microsoft.com/office/officeart/2005/8/layout/cycle5"/>
    <dgm:cxn modelId="{02C9F9F0-3EBC-4683-8F71-0D8ADB5B9CC9}" type="presOf" srcId="{587788E1-EA8C-488A-9BAA-A1BF37835FE4}" destId="{F50161B1-E492-4ACD-BCA2-EE7B0604A742}" srcOrd="0" destOrd="0" presId="urn:microsoft.com/office/officeart/2005/8/layout/cycle5"/>
    <dgm:cxn modelId="{19EC8F79-BFED-4FD0-8C5E-C9BED54FB39F}" type="presParOf" srcId="{BA63251B-11A9-40AB-887A-9837D1004204}" destId="{6A81AD74-3D55-4DC8-BB06-7510677FB518}" srcOrd="0" destOrd="0" presId="urn:microsoft.com/office/officeart/2005/8/layout/cycle5"/>
    <dgm:cxn modelId="{CE44539D-1090-4870-B4A8-044D373FB89B}" type="presParOf" srcId="{BA63251B-11A9-40AB-887A-9837D1004204}" destId="{A7AB890E-BD79-4CFD-8722-D27F9DD5654C}" srcOrd="1" destOrd="0" presId="urn:microsoft.com/office/officeart/2005/8/layout/cycle5"/>
    <dgm:cxn modelId="{C9C493D0-D783-424D-9042-B496B0299A72}" type="presParOf" srcId="{BA63251B-11A9-40AB-887A-9837D1004204}" destId="{F50161B1-E492-4ACD-BCA2-EE7B0604A742}" srcOrd="2" destOrd="0" presId="urn:microsoft.com/office/officeart/2005/8/layout/cycle5"/>
    <dgm:cxn modelId="{60E1D1E6-9489-45B3-84CE-EF1DC04EBFF5}" type="presParOf" srcId="{BA63251B-11A9-40AB-887A-9837D1004204}" destId="{DEEF5BA4-EDEB-45BC-BD48-A3FAAA00DB61}" srcOrd="3" destOrd="0" presId="urn:microsoft.com/office/officeart/2005/8/layout/cycle5"/>
    <dgm:cxn modelId="{4650640D-0369-431D-B38F-0D2880092925}" type="presParOf" srcId="{BA63251B-11A9-40AB-887A-9837D1004204}" destId="{37EDB76D-C76E-4E1A-9609-B4B89CF9A886}" srcOrd="4" destOrd="0" presId="urn:microsoft.com/office/officeart/2005/8/layout/cycle5"/>
    <dgm:cxn modelId="{381A421B-C49E-47C6-8913-21A2DD0DD878}" type="presParOf" srcId="{BA63251B-11A9-40AB-887A-9837D1004204}" destId="{7EA32CF4-CD3F-4C40-B690-DB98F4042C89}" srcOrd="5" destOrd="0" presId="urn:microsoft.com/office/officeart/2005/8/layout/cycle5"/>
    <dgm:cxn modelId="{D376C28C-B80D-48FB-838A-F1479897EC1B}" type="presParOf" srcId="{BA63251B-11A9-40AB-887A-9837D1004204}" destId="{F9CBD58A-97E7-48E0-B200-4D9EC9C1CC89}" srcOrd="6" destOrd="0" presId="urn:microsoft.com/office/officeart/2005/8/layout/cycle5"/>
    <dgm:cxn modelId="{66A3A6AA-C7A0-4F86-A104-6583967669E0}" type="presParOf" srcId="{BA63251B-11A9-40AB-887A-9837D1004204}" destId="{AA6AFCA2-824B-4146-8AFB-1CCC9214B781}" srcOrd="7" destOrd="0" presId="urn:microsoft.com/office/officeart/2005/8/layout/cycle5"/>
    <dgm:cxn modelId="{C13500D5-9EB5-4331-A513-CDD0A4DE97DD}" type="presParOf" srcId="{BA63251B-11A9-40AB-887A-9837D1004204}" destId="{EEDE9093-38D2-4136-9718-C3E700C5B8DE}" srcOrd="8" destOrd="0" presId="urn:microsoft.com/office/officeart/2005/8/layout/cycle5"/>
    <dgm:cxn modelId="{59BE7820-0A94-455F-B884-330079B2D4B6}" type="presParOf" srcId="{BA63251B-11A9-40AB-887A-9837D1004204}" destId="{F611B738-F5D0-4BCF-880C-11F95F739B1E}" srcOrd="9" destOrd="0" presId="urn:microsoft.com/office/officeart/2005/8/layout/cycle5"/>
    <dgm:cxn modelId="{FBB02CDD-EF5D-415B-96B2-47D1201723AB}" type="presParOf" srcId="{BA63251B-11A9-40AB-887A-9837D1004204}" destId="{B312A53B-EC8D-49C1-9443-0AEC2CC7B6F2}" srcOrd="10" destOrd="0" presId="urn:microsoft.com/office/officeart/2005/8/layout/cycle5"/>
    <dgm:cxn modelId="{DF6A5A3E-DB8B-4C41-82D3-55565E3FE70D}" type="presParOf" srcId="{BA63251B-11A9-40AB-887A-9837D1004204}" destId="{FCC1CE31-0BEB-49AE-8D1A-3DC07AFFBF57}"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73CBF6-762C-4775-8D93-1A61AA03AD7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C1CEB8E0-9083-4C73-BDB8-92DC72BB4E40}">
      <dgm:prSet phldrT="[Text]"/>
      <dgm:spPr/>
      <dgm:t>
        <a:bodyPr/>
        <a:lstStyle/>
        <a:p>
          <a:r>
            <a:rPr lang="en-US" b="1" dirty="0">
              <a:solidFill>
                <a:srgbClr val="00B050"/>
              </a:solidFill>
            </a:rPr>
            <a:t>Oxidizable</a:t>
          </a:r>
        </a:p>
      </dgm:t>
    </dgm:pt>
    <dgm:pt modelId="{A743F1C0-6D1E-4263-B61E-BF50930C147B}" type="parTrans" cxnId="{5455C96A-F0AE-402C-974F-649D537C834F}">
      <dgm:prSet/>
      <dgm:spPr/>
      <dgm:t>
        <a:bodyPr/>
        <a:lstStyle/>
        <a:p>
          <a:endParaRPr lang="en-US"/>
        </a:p>
      </dgm:t>
    </dgm:pt>
    <dgm:pt modelId="{D8BFE690-4DA2-40CD-BB6B-27C28C42D3F8}" type="sibTrans" cxnId="{5455C96A-F0AE-402C-974F-649D537C834F}">
      <dgm:prSet/>
      <dgm:spPr/>
      <dgm:t>
        <a:bodyPr/>
        <a:lstStyle/>
        <a:p>
          <a:endParaRPr lang="en-US"/>
        </a:p>
      </dgm:t>
    </dgm:pt>
    <dgm:pt modelId="{9B091898-19D5-4F16-ABA2-1CB16AA0A600}">
      <dgm:prSet phldrT="[Text]"/>
      <dgm:spPr/>
      <dgm:t>
        <a:bodyPr/>
        <a:lstStyle/>
        <a:p>
          <a:r>
            <a:rPr lang="en-US" b="1" dirty="0">
              <a:solidFill>
                <a:srgbClr val="00B050"/>
              </a:solidFill>
            </a:rPr>
            <a:t>Protein</a:t>
          </a:r>
        </a:p>
      </dgm:t>
    </dgm:pt>
    <dgm:pt modelId="{3CD9FFD2-A1F9-49D6-92FE-C4EAEB230699}" type="parTrans" cxnId="{920C744C-B2FC-4931-A7E9-77014E7AD139}">
      <dgm:prSet/>
      <dgm:spPr/>
      <dgm:t>
        <a:bodyPr/>
        <a:lstStyle/>
        <a:p>
          <a:endParaRPr lang="en-US"/>
        </a:p>
      </dgm:t>
    </dgm:pt>
    <dgm:pt modelId="{1151082C-6796-48C5-9105-131693D31804}" type="sibTrans" cxnId="{920C744C-B2FC-4931-A7E9-77014E7AD139}">
      <dgm:prSet/>
      <dgm:spPr/>
      <dgm:t>
        <a:bodyPr/>
        <a:lstStyle/>
        <a:p>
          <a:endParaRPr lang="en-US"/>
        </a:p>
      </dgm:t>
    </dgm:pt>
    <dgm:pt modelId="{78A1723F-1A79-4CD2-82E7-B66D452BEB90}">
      <dgm:prSet phldrT="[Text]"/>
      <dgm:spPr/>
      <dgm:t>
        <a:bodyPr/>
        <a:lstStyle/>
        <a:p>
          <a:r>
            <a:rPr lang="en-US" b="1" dirty="0">
              <a:solidFill>
                <a:srgbClr val="00B050"/>
              </a:solidFill>
            </a:rPr>
            <a:t>Oil/Grease</a:t>
          </a:r>
        </a:p>
      </dgm:t>
    </dgm:pt>
    <dgm:pt modelId="{E66A91E9-B7B3-4F10-888A-5EFD6FE8EA07}" type="parTrans" cxnId="{1E36D1F5-9A41-4DAB-87C2-C19CC4994A95}">
      <dgm:prSet/>
      <dgm:spPr/>
      <dgm:t>
        <a:bodyPr/>
        <a:lstStyle/>
        <a:p>
          <a:endParaRPr lang="en-US"/>
        </a:p>
      </dgm:t>
    </dgm:pt>
    <dgm:pt modelId="{E4C4C174-0C24-414A-B7B9-652CAA010889}" type="sibTrans" cxnId="{1E36D1F5-9A41-4DAB-87C2-C19CC4994A95}">
      <dgm:prSet/>
      <dgm:spPr/>
      <dgm:t>
        <a:bodyPr/>
        <a:lstStyle/>
        <a:p>
          <a:endParaRPr lang="en-US"/>
        </a:p>
      </dgm:t>
    </dgm:pt>
    <dgm:pt modelId="{E60036A6-8BE4-4619-8EAD-76983EFC3A0D}">
      <dgm:prSet phldrT="[Text]"/>
      <dgm:spPr/>
      <dgm:t>
        <a:bodyPr/>
        <a:lstStyle/>
        <a:p>
          <a:r>
            <a:rPr lang="en-US" b="1" dirty="0">
              <a:solidFill>
                <a:srgbClr val="00B050"/>
              </a:solidFill>
            </a:rPr>
            <a:t>Particulate</a:t>
          </a:r>
        </a:p>
      </dgm:t>
    </dgm:pt>
    <dgm:pt modelId="{5F20DCB1-3957-4C04-8C26-944B6821056F}" type="parTrans" cxnId="{45EC58DB-7BC9-47D2-A6BD-E2EDC71ECAC6}">
      <dgm:prSet/>
      <dgm:spPr/>
      <dgm:t>
        <a:bodyPr/>
        <a:lstStyle/>
        <a:p>
          <a:endParaRPr lang="en-US"/>
        </a:p>
      </dgm:t>
    </dgm:pt>
    <dgm:pt modelId="{BCFF22F3-E3DB-4766-9A8D-25DE11CCC57B}" type="sibTrans" cxnId="{45EC58DB-7BC9-47D2-A6BD-E2EDC71ECAC6}">
      <dgm:prSet/>
      <dgm:spPr/>
      <dgm:t>
        <a:bodyPr/>
        <a:lstStyle/>
        <a:p>
          <a:endParaRPr lang="en-US"/>
        </a:p>
      </dgm:t>
    </dgm:pt>
    <dgm:pt modelId="{C450647C-2EB9-46AE-9966-D6C479AB71DB}" type="pres">
      <dgm:prSet presAssocID="{E873CBF6-762C-4775-8D93-1A61AA03AD7F}" presName="Name0" presStyleCnt="0">
        <dgm:presLayoutVars>
          <dgm:dir/>
          <dgm:resizeHandles val="exact"/>
        </dgm:presLayoutVars>
      </dgm:prSet>
      <dgm:spPr/>
    </dgm:pt>
    <dgm:pt modelId="{FFBBA6DC-FDB4-413E-ABDA-360F6AD29DA7}" type="pres">
      <dgm:prSet presAssocID="{C1CEB8E0-9083-4C73-BDB8-92DC72BB4E40}" presName="compNode" presStyleCnt="0"/>
      <dgm:spPr/>
    </dgm:pt>
    <dgm:pt modelId="{20C6C013-94DE-4115-AE4E-B83BFA144EDD}" type="pres">
      <dgm:prSet presAssocID="{C1CEB8E0-9083-4C73-BDB8-92DC72BB4E40}" presName="pictRect" presStyleLbl="node1" presStyleIdx="0" presStyleCnt="4" custLinFactNeighborX="-21879" custLinFactNeighborY="3528"/>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AFE6F7AF-CD57-4647-BA4D-3B809C7E1686}" type="pres">
      <dgm:prSet presAssocID="{C1CEB8E0-9083-4C73-BDB8-92DC72BB4E40}" presName="textRect" presStyleLbl="revTx" presStyleIdx="0" presStyleCnt="4">
        <dgm:presLayoutVars>
          <dgm:bulletEnabled val="1"/>
        </dgm:presLayoutVars>
      </dgm:prSet>
      <dgm:spPr/>
    </dgm:pt>
    <dgm:pt modelId="{D06C0A28-3C0C-4E99-98BD-CB616D0A1F5E}" type="pres">
      <dgm:prSet presAssocID="{D8BFE690-4DA2-40CD-BB6B-27C28C42D3F8}" presName="sibTrans" presStyleLbl="sibTrans2D1" presStyleIdx="0" presStyleCnt="0"/>
      <dgm:spPr/>
    </dgm:pt>
    <dgm:pt modelId="{78F50A34-C770-43CF-AC01-92816EF064E1}" type="pres">
      <dgm:prSet presAssocID="{9B091898-19D5-4F16-ABA2-1CB16AA0A600}" presName="compNode" presStyleCnt="0"/>
      <dgm:spPr/>
    </dgm:pt>
    <dgm:pt modelId="{626F6A30-C121-4687-8A75-F7C518BF45CA}" type="pres">
      <dgm:prSet presAssocID="{9B091898-19D5-4F16-ABA2-1CB16AA0A600}" presName="pictRect" presStyleLbl="node1" presStyleIdx="1" presStyleCnt="4"/>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056684CA-E035-44AC-A168-C8EFCBCC7BD2}" type="pres">
      <dgm:prSet presAssocID="{9B091898-19D5-4F16-ABA2-1CB16AA0A600}" presName="textRect" presStyleLbl="revTx" presStyleIdx="1" presStyleCnt="4">
        <dgm:presLayoutVars>
          <dgm:bulletEnabled val="1"/>
        </dgm:presLayoutVars>
      </dgm:prSet>
      <dgm:spPr/>
    </dgm:pt>
    <dgm:pt modelId="{84804E69-DC6A-4561-9675-D117205EF21D}" type="pres">
      <dgm:prSet presAssocID="{1151082C-6796-48C5-9105-131693D31804}" presName="sibTrans" presStyleLbl="sibTrans2D1" presStyleIdx="0" presStyleCnt="0"/>
      <dgm:spPr/>
    </dgm:pt>
    <dgm:pt modelId="{7E744FC4-5253-436F-88E8-75852F552CB1}" type="pres">
      <dgm:prSet presAssocID="{78A1723F-1A79-4CD2-82E7-B66D452BEB90}" presName="compNode" presStyleCnt="0"/>
      <dgm:spPr/>
    </dgm:pt>
    <dgm:pt modelId="{EB7D5D7A-1276-471F-BBF7-E6458EDA702E}" type="pres">
      <dgm:prSet presAssocID="{78A1723F-1A79-4CD2-82E7-B66D452BEB90}" presName="pictRect" presStyleLbl="nod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A380495D-282A-4E3F-8368-FBE778C567DC}" type="pres">
      <dgm:prSet presAssocID="{78A1723F-1A79-4CD2-82E7-B66D452BEB90}" presName="textRect" presStyleLbl="revTx" presStyleIdx="2" presStyleCnt="4">
        <dgm:presLayoutVars>
          <dgm:bulletEnabled val="1"/>
        </dgm:presLayoutVars>
      </dgm:prSet>
      <dgm:spPr/>
    </dgm:pt>
    <dgm:pt modelId="{E7A20B0D-6935-4BAB-8568-3C92A58B41AE}" type="pres">
      <dgm:prSet presAssocID="{E4C4C174-0C24-414A-B7B9-652CAA010889}" presName="sibTrans" presStyleLbl="sibTrans2D1" presStyleIdx="0" presStyleCnt="0"/>
      <dgm:spPr/>
    </dgm:pt>
    <dgm:pt modelId="{9589FFCD-D681-4495-93A3-71521856A996}" type="pres">
      <dgm:prSet presAssocID="{E60036A6-8BE4-4619-8EAD-76983EFC3A0D}" presName="compNode" presStyleCnt="0"/>
      <dgm:spPr/>
    </dgm:pt>
    <dgm:pt modelId="{028FFDF4-7A9C-408E-B5E1-03E2994A1A26}" type="pres">
      <dgm:prSet presAssocID="{E60036A6-8BE4-4619-8EAD-76983EFC3A0D}" presName="pictRect" presStyleLbl="node1" presStyleIdx="3" presStyleCnt="4"/>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D5C0C396-CAD4-4A5E-B60E-702916A1C39E}" type="pres">
      <dgm:prSet presAssocID="{E60036A6-8BE4-4619-8EAD-76983EFC3A0D}" presName="textRect" presStyleLbl="revTx" presStyleIdx="3" presStyleCnt="4">
        <dgm:presLayoutVars>
          <dgm:bulletEnabled val="1"/>
        </dgm:presLayoutVars>
      </dgm:prSet>
      <dgm:spPr/>
    </dgm:pt>
  </dgm:ptLst>
  <dgm:cxnLst>
    <dgm:cxn modelId="{5455C96A-F0AE-402C-974F-649D537C834F}" srcId="{E873CBF6-762C-4775-8D93-1A61AA03AD7F}" destId="{C1CEB8E0-9083-4C73-BDB8-92DC72BB4E40}" srcOrd="0" destOrd="0" parTransId="{A743F1C0-6D1E-4263-B61E-BF50930C147B}" sibTransId="{D8BFE690-4DA2-40CD-BB6B-27C28C42D3F8}"/>
    <dgm:cxn modelId="{920C744C-B2FC-4931-A7E9-77014E7AD139}" srcId="{E873CBF6-762C-4775-8D93-1A61AA03AD7F}" destId="{9B091898-19D5-4F16-ABA2-1CB16AA0A600}" srcOrd="1" destOrd="0" parTransId="{3CD9FFD2-A1F9-49D6-92FE-C4EAEB230699}" sibTransId="{1151082C-6796-48C5-9105-131693D31804}"/>
    <dgm:cxn modelId="{20820F53-B1ED-4702-82C2-DB4A6D815934}" type="presOf" srcId="{D8BFE690-4DA2-40CD-BB6B-27C28C42D3F8}" destId="{D06C0A28-3C0C-4E99-98BD-CB616D0A1F5E}" srcOrd="0" destOrd="0" presId="urn:microsoft.com/office/officeart/2005/8/layout/pList1"/>
    <dgm:cxn modelId="{61EF4E73-AF77-4C0F-A5B6-4E4E86FCB43F}" type="presOf" srcId="{78A1723F-1A79-4CD2-82E7-B66D452BEB90}" destId="{A380495D-282A-4E3F-8368-FBE778C567DC}" srcOrd="0" destOrd="0" presId="urn:microsoft.com/office/officeart/2005/8/layout/pList1"/>
    <dgm:cxn modelId="{8888A27C-F841-4A49-A0ED-6EFF1F542101}" type="presOf" srcId="{E60036A6-8BE4-4619-8EAD-76983EFC3A0D}" destId="{D5C0C396-CAD4-4A5E-B60E-702916A1C39E}" srcOrd="0" destOrd="0" presId="urn:microsoft.com/office/officeart/2005/8/layout/pList1"/>
    <dgm:cxn modelId="{CAACDEBD-172E-45D7-B1D8-BDC4E14A403E}" type="presOf" srcId="{9B091898-19D5-4F16-ABA2-1CB16AA0A600}" destId="{056684CA-E035-44AC-A168-C8EFCBCC7BD2}" srcOrd="0" destOrd="0" presId="urn:microsoft.com/office/officeart/2005/8/layout/pList1"/>
    <dgm:cxn modelId="{082F19CD-C637-4406-8BC1-D04CD1F6ED28}" type="presOf" srcId="{E4C4C174-0C24-414A-B7B9-652CAA010889}" destId="{E7A20B0D-6935-4BAB-8568-3C92A58B41AE}" srcOrd="0" destOrd="0" presId="urn:microsoft.com/office/officeart/2005/8/layout/pList1"/>
    <dgm:cxn modelId="{45EC58DB-7BC9-47D2-A6BD-E2EDC71ECAC6}" srcId="{E873CBF6-762C-4775-8D93-1A61AA03AD7F}" destId="{E60036A6-8BE4-4619-8EAD-76983EFC3A0D}" srcOrd="3" destOrd="0" parTransId="{5F20DCB1-3957-4C04-8C26-944B6821056F}" sibTransId="{BCFF22F3-E3DB-4766-9A8D-25DE11CCC57B}"/>
    <dgm:cxn modelId="{42FA99EA-1B98-46BA-BC7B-5A9B73C74800}" type="presOf" srcId="{1151082C-6796-48C5-9105-131693D31804}" destId="{84804E69-DC6A-4561-9675-D117205EF21D}" srcOrd="0" destOrd="0" presId="urn:microsoft.com/office/officeart/2005/8/layout/pList1"/>
    <dgm:cxn modelId="{D651C7EF-996A-4407-8334-2821EF137063}" type="presOf" srcId="{E873CBF6-762C-4775-8D93-1A61AA03AD7F}" destId="{C450647C-2EB9-46AE-9966-D6C479AB71DB}" srcOrd="0" destOrd="0" presId="urn:microsoft.com/office/officeart/2005/8/layout/pList1"/>
    <dgm:cxn modelId="{28DFFBF4-51AE-4FF3-AA5A-4C10311408E4}" type="presOf" srcId="{C1CEB8E0-9083-4C73-BDB8-92DC72BB4E40}" destId="{AFE6F7AF-CD57-4647-BA4D-3B809C7E1686}" srcOrd="0" destOrd="0" presId="urn:microsoft.com/office/officeart/2005/8/layout/pList1"/>
    <dgm:cxn modelId="{1E36D1F5-9A41-4DAB-87C2-C19CC4994A95}" srcId="{E873CBF6-762C-4775-8D93-1A61AA03AD7F}" destId="{78A1723F-1A79-4CD2-82E7-B66D452BEB90}" srcOrd="2" destOrd="0" parTransId="{E66A91E9-B7B3-4F10-888A-5EFD6FE8EA07}" sibTransId="{E4C4C174-0C24-414A-B7B9-652CAA010889}"/>
    <dgm:cxn modelId="{BF615BC2-BB22-48CA-9CD4-5B4165013900}" type="presParOf" srcId="{C450647C-2EB9-46AE-9966-D6C479AB71DB}" destId="{FFBBA6DC-FDB4-413E-ABDA-360F6AD29DA7}" srcOrd="0" destOrd="0" presId="urn:microsoft.com/office/officeart/2005/8/layout/pList1"/>
    <dgm:cxn modelId="{15A39B5B-C201-49D3-8AA7-45AD5F8B07A5}" type="presParOf" srcId="{FFBBA6DC-FDB4-413E-ABDA-360F6AD29DA7}" destId="{20C6C013-94DE-4115-AE4E-B83BFA144EDD}" srcOrd="0" destOrd="0" presId="urn:microsoft.com/office/officeart/2005/8/layout/pList1"/>
    <dgm:cxn modelId="{789F830E-4C90-4279-8416-B1C8423C8345}" type="presParOf" srcId="{FFBBA6DC-FDB4-413E-ABDA-360F6AD29DA7}" destId="{AFE6F7AF-CD57-4647-BA4D-3B809C7E1686}" srcOrd="1" destOrd="0" presId="urn:microsoft.com/office/officeart/2005/8/layout/pList1"/>
    <dgm:cxn modelId="{53ACD606-83CA-4FD0-9A09-DBDB67FEDD92}" type="presParOf" srcId="{C450647C-2EB9-46AE-9966-D6C479AB71DB}" destId="{D06C0A28-3C0C-4E99-98BD-CB616D0A1F5E}" srcOrd="1" destOrd="0" presId="urn:microsoft.com/office/officeart/2005/8/layout/pList1"/>
    <dgm:cxn modelId="{F202320E-F3FE-49C6-B5AE-83F004C11436}" type="presParOf" srcId="{C450647C-2EB9-46AE-9966-D6C479AB71DB}" destId="{78F50A34-C770-43CF-AC01-92816EF064E1}" srcOrd="2" destOrd="0" presId="urn:microsoft.com/office/officeart/2005/8/layout/pList1"/>
    <dgm:cxn modelId="{919B1941-3A54-4832-B48F-5C1EA39BC4F8}" type="presParOf" srcId="{78F50A34-C770-43CF-AC01-92816EF064E1}" destId="{626F6A30-C121-4687-8A75-F7C518BF45CA}" srcOrd="0" destOrd="0" presId="urn:microsoft.com/office/officeart/2005/8/layout/pList1"/>
    <dgm:cxn modelId="{01353F10-811D-427E-9EF4-789D45F96375}" type="presParOf" srcId="{78F50A34-C770-43CF-AC01-92816EF064E1}" destId="{056684CA-E035-44AC-A168-C8EFCBCC7BD2}" srcOrd="1" destOrd="0" presId="urn:microsoft.com/office/officeart/2005/8/layout/pList1"/>
    <dgm:cxn modelId="{75334E02-C82F-47D1-9DDA-10021306829D}" type="presParOf" srcId="{C450647C-2EB9-46AE-9966-D6C479AB71DB}" destId="{84804E69-DC6A-4561-9675-D117205EF21D}" srcOrd="3" destOrd="0" presId="urn:microsoft.com/office/officeart/2005/8/layout/pList1"/>
    <dgm:cxn modelId="{A273B9C7-4DB6-43E2-8A8A-084126089CB8}" type="presParOf" srcId="{C450647C-2EB9-46AE-9966-D6C479AB71DB}" destId="{7E744FC4-5253-436F-88E8-75852F552CB1}" srcOrd="4" destOrd="0" presId="urn:microsoft.com/office/officeart/2005/8/layout/pList1"/>
    <dgm:cxn modelId="{3B52E976-9065-4167-91E0-7ACB086D20A0}" type="presParOf" srcId="{7E744FC4-5253-436F-88E8-75852F552CB1}" destId="{EB7D5D7A-1276-471F-BBF7-E6458EDA702E}" srcOrd="0" destOrd="0" presId="urn:microsoft.com/office/officeart/2005/8/layout/pList1"/>
    <dgm:cxn modelId="{399391DF-2844-4DDC-8897-4D08E393C94F}" type="presParOf" srcId="{7E744FC4-5253-436F-88E8-75852F552CB1}" destId="{A380495D-282A-4E3F-8368-FBE778C567DC}" srcOrd="1" destOrd="0" presId="urn:microsoft.com/office/officeart/2005/8/layout/pList1"/>
    <dgm:cxn modelId="{D423DAB7-A07C-4F04-BD22-CC8C8963EE56}" type="presParOf" srcId="{C450647C-2EB9-46AE-9966-D6C479AB71DB}" destId="{E7A20B0D-6935-4BAB-8568-3C92A58B41AE}" srcOrd="5" destOrd="0" presId="urn:microsoft.com/office/officeart/2005/8/layout/pList1"/>
    <dgm:cxn modelId="{F12FD9F4-1671-4466-BF8E-781595A3E29D}" type="presParOf" srcId="{C450647C-2EB9-46AE-9966-D6C479AB71DB}" destId="{9589FFCD-D681-4495-93A3-71521856A996}" srcOrd="6" destOrd="0" presId="urn:microsoft.com/office/officeart/2005/8/layout/pList1"/>
    <dgm:cxn modelId="{8D0911C5-BD5B-4943-ABD6-62622AB52D6D}" type="presParOf" srcId="{9589FFCD-D681-4495-93A3-71521856A996}" destId="{028FFDF4-7A9C-408E-B5E1-03E2994A1A26}" srcOrd="0" destOrd="0" presId="urn:microsoft.com/office/officeart/2005/8/layout/pList1"/>
    <dgm:cxn modelId="{D1C34B45-E52E-43E9-ADA6-B7ECB628A8F8}" type="presParOf" srcId="{9589FFCD-D681-4495-93A3-71521856A996}" destId="{D5C0C396-CAD4-4A5E-B60E-702916A1C39E}"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1AD74-3D55-4DC8-BB06-7510677FB518}">
      <dsp:nvSpPr>
        <dsp:cNvPr id="0" name=""/>
        <dsp:cNvSpPr/>
      </dsp:nvSpPr>
      <dsp:spPr>
        <a:xfrm>
          <a:off x="1976494" y="76"/>
          <a:ext cx="1888183" cy="615462"/>
        </a:xfrm>
        <a:prstGeom prst="round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pitchFamily="34" charset="0"/>
              <a:ea typeface="Lato" panose="020F0502020204030203" pitchFamily="34" charset="0"/>
              <a:cs typeface="Arial" panose="020B0604020202020204" pitchFamily="34" charset="0"/>
            </a:rPr>
            <a:t>Chemistry</a:t>
          </a:r>
        </a:p>
      </dsp:txBody>
      <dsp:txXfrm>
        <a:off x="2006538" y="30120"/>
        <a:ext cx="1828095" cy="555374"/>
      </dsp:txXfrm>
    </dsp:sp>
    <dsp:sp modelId="{F50161B1-E492-4ACD-BCA2-EE7B0604A742}">
      <dsp:nvSpPr>
        <dsp:cNvPr id="0" name=""/>
        <dsp:cNvSpPr/>
      </dsp:nvSpPr>
      <dsp:spPr>
        <a:xfrm>
          <a:off x="1722738" y="489742"/>
          <a:ext cx="2031826" cy="2031826"/>
        </a:xfrm>
        <a:custGeom>
          <a:avLst/>
          <a:gdLst/>
          <a:ahLst/>
          <a:cxnLst/>
          <a:rect l="0" t="0" r="0" b="0"/>
          <a:pathLst>
            <a:path>
              <a:moveTo>
                <a:pt x="1601572" y="185803"/>
              </a:moveTo>
              <a:arcTo wR="1015913" hR="1015913" stAng="18312226" swAng="117554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EEF5BA4-EDEB-45BC-BD48-A3FAAA00DB61}">
      <dsp:nvSpPr>
        <dsp:cNvPr id="0" name=""/>
        <dsp:cNvSpPr/>
      </dsp:nvSpPr>
      <dsp:spPr>
        <a:xfrm>
          <a:off x="3073814" y="1015989"/>
          <a:ext cx="1725369" cy="615462"/>
        </a:xfrm>
        <a:prstGeom prst="round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pitchFamily="34" charset="0"/>
              <a:ea typeface="Lato" panose="020F0502020204030203" pitchFamily="34" charset="0"/>
              <a:cs typeface="Arial" panose="020B0604020202020204" pitchFamily="34" charset="0"/>
            </a:rPr>
            <a:t>Temperature</a:t>
          </a:r>
        </a:p>
      </dsp:txBody>
      <dsp:txXfrm>
        <a:off x="3103858" y="1046033"/>
        <a:ext cx="1665281" cy="555374"/>
      </dsp:txXfrm>
    </dsp:sp>
    <dsp:sp modelId="{7EA32CF4-CD3F-4C40-B690-DB98F4042C89}">
      <dsp:nvSpPr>
        <dsp:cNvPr id="0" name=""/>
        <dsp:cNvSpPr/>
      </dsp:nvSpPr>
      <dsp:spPr>
        <a:xfrm>
          <a:off x="1722738" y="125873"/>
          <a:ext cx="2031826" cy="2031826"/>
        </a:xfrm>
        <a:custGeom>
          <a:avLst/>
          <a:gdLst/>
          <a:ahLst/>
          <a:cxnLst/>
          <a:rect l="0" t="0" r="0" b="0"/>
          <a:pathLst>
            <a:path>
              <a:moveTo>
                <a:pt x="1846022" y="1601572"/>
              </a:moveTo>
              <a:arcTo wR="1015913" hR="1015913" stAng="2112226" swAng="117554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9CBD58A-97E7-48E0-B200-4D9EC9C1CC89}">
      <dsp:nvSpPr>
        <dsp:cNvPr id="0" name=""/>
        <dsp:cNvSpPr/>
      </dsp:nvSpPr>
      <dsp:spPr>
        <a:xfrm>
          <a:off x="1951913" y="2031902"/>
          <a:ext cx="1937344" cy="615462"/>
        </a:xfrm>
        <a:prstGeom prst="round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pitchFamily="34" charset="0"/>
              <a:ea typeface="Lato" panose="020F0502020204030203" pitchFamily="34" charset="0"/>
              <a:cs typeface="Arial" panose="020B0604020202020204" pitchFamily="34" charset="0"/>
            </a:rPr>
            <a:t>Mechanical Action</a:t>
          </a:r>
        </a:p>
      </dsp:txBody>
      <dsp:txXfrm>
        <a:off x="1981957" y="2061946"/>
        <a:ext cx="1877256" cy="555374"/>
      </dsp:txXfrm>
    </dsp:sp>
    <dsp:sp modelId="{EEDE9093-38D2-4136-9718-C3E700C5B8DE}">
      <dsp:nvSpPr>
        <dsp:cNvPr id="0" name=""/>
        <dsp:cNvSpPr/>
      </dsp:nvSpPr>
      <dsp:spPr>
        <a:xfrm>
          <a:off x="2086607" y="125873"/>
          <a:ext cx="2031826" cy="2031826"/>
        </a:xfrm>
        <a:custGeom>
          <a:avLst/>
          <a:gdLst/>
          <a:ahLst/>
          <a:cxnLst/>
          <a:rect l="0" t="0" r="0" b="0"/>
          <a:pathLst>
            <a:path>
              <a:moveTo>
                <a:pt x="430253" y="1846022"/>
              </a:moveTo>
              <a:arcTo wR="1015913" hR="1015913" stAng="7512226" swAng="117554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611B738-F5D0-4BCF-880C-11F95F739B1E}">
      <dsp:nvSpPr>
        <dsp:cNvPr id="0" name=""/>
        <dsp:cNvSpPr/>
      </dsp:nvSpPr>
      <dsp:spPr>
        <a:xfrm>
          <a:off x="989417" y="1015989"/>
          <a:ext cx="1830509" cy="615462"/>
        </a:xfrm>
        <a:prstGeom prst="round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pitchFamily="34" charset="0"/>
              <a:ea typeface="Lato" panose="020F0502020204030203" pitchFamily="34" charset="0"/>
              <a:cs typeface="Arial" panose="020B0604020202020204" pitchFamily="34" charset="0"/>
            </a:rPr>
            <a:t>Time</a:t>
          </a:r>
        </a:p>
      </dsp:txBody>
      <dsp:txXfrm>
        <a:off x="1019461" y="1046033"/>
        <a:ext cx="1770421" cy="555374"/>
      </dsp:txXfrm>
    </dsp:sp>
    <dsp:sp modelId="{FCC1CE31-0BEB-49AE-8D1A-3DC07AFFBF57}">
      <dsp:nvSpPr>
        <dsp:cNvPr id="0" name=""/>
        <dsp:cNvSpPr/>
      </dsp:nvSpPr>
      <dsp:spPr>
        <a:xfrm>
          <a:off x="2086607" y="489742"/>
          <a:ext cx="2031826" cy="2031826"/>
        </a:xfrm>
        <a:custGeom>
          <a:avLst/>
          <a:gdLst/>
          <a:ahLst/>
          <a:cxnLst/>
          <a:rect l="0" t="0" r="0" b="0"/>
          <a:pathLst>
            <a:path>
              <a:moveTo>
                <a:pt x="185803" y="430253"/>
              </a:moveTo>
              <a:arcTo wR="1015913" hR="1015913" stAng="12912226" swAng="117554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6C013-94DE-4115-AE4E-B83BFA144EDD}">
      <dsp:nvSpPr>
        <dsp:cNvPr id="0" name=""/>
        <dsp:cNvSpPr/>
      </dsp:nvSpPr>
      <dsp:spPr>
        <a:xfrm>
          <a:off x="0" y="204649"/>
          <a:ext cx="1763126" cy="1214794"/>
        </a:xfrm>
        <a:prstGeom prst="round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6F7AF-CD57-4647-BA4D-3B809C7E1686}">
      <dsp:nvSpPr>
        <dsp:cNvPr id="0" name=""/>
        <dsp:cNvSpPr/>
      </dsp:nvSpPr>
      <dsp:spPr>
        <a:xfrm>
          <a:off x="3705" y="1376586"/>
          <a:ext cx="1763126" cy="654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rgbClr val="00B050"/>
              </a:solidFill>
            </a:rPr>
            <a:t>Oxidizable</a:t>
          </a:r>
        </a:p>
      </dsp:txBody>
      <dsp:txXfrm>
        <a:off x="3705" y="1376586"/>
        <a:ext cx="1763126" cy="654120"/>
      </dsp:txXfrm>
    </dsp:sp>
    <dsp:sp modelId="{626F6A30-C121-4687-8A75-F7C518BF45CA}">
      <dsp:nvSpPr>
        <dsp:cNvPr id="0" name=""/>
        <dsp:cNvSpPr/>
      </dsp:nvSpPr>
      <dsp:spPr>
        <a:xfrm>
          <a:off x="1943218" y="161791"/>
          <a:ext cx="1763126" cy="1214794"/>
        </a:xfrm>
        <a:prstGeom prst="round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6684CA-E035-44AC-A168-C8EFCBCC7BD2}">
      <dsp:nvSpPr>
        <dsp:cNvPr id="0" name=""/>
        <dsp:cNvSpPr/>
      </dsp:nvSpPr>
      <dsp:spPr>
        <a:xfrm>
          <a:off x="1943218" y="1376586"/>
          <a:ext cx="1763126" cy="654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rgbClr val="00B050"/>
              </a:solidFill>
            </a:rPr>
            <a:t>Protein</a:t>
          </a:r>
        </a:p>
      </dsp:txBody>
      <dsp:txXfrm>
        <a:off x="1943218" y="1376586"/>
        <a:ext cx="1763126" cy="654120"/>
      </dsp:txXfrm>
    </dsp:sp>
    <dsp:sp modelId="{EB7D5D7A-1276-471F-BBF7-E6458EDA702E}">
      <dsp:nvSpPr>
        <dsp:cNvPr id="0" name=""/>
        <dsp:cNvSpPr/>
      </dsp:nvSpPr>
      <dsp:spPr>
        <a:xfrm>
          <a:off x="3882732" y="161791"/>
          <a:ext cx="1763126" cy="1214794"/>
        </a:xfrm>
        <a:prstGeom prst="round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80495D-282A-4E3F-8368-FBE778C567DC}">
      <dsp:nvSpPr>
        <dsp:cNvPr id="0" name=""/>
        <dsp:cNvSpPr/>
      </dsp:nvSpPr>
      <dsp:spPr>
        <a:xfrm>
          <a:off x="3882732" y="1376586"/>
          <a:ext cx="1763126" cy="654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rgbClr val="00B050"/>
              </a:solidFill>
            </a:rPr>
            <a:t>Oil/Grease</a:t>
          </a:r>
        </a:p>
      </dsp:txBody>
      <dsp:txXfrm>
        <a:off x="3882732" y="1376586"/>
        <a:ext cx="1763126" cy="654120"/>
      </dsp:txXfrm>
    </dsp:sp>
    <dsp:sp modelId="{028FFDF4-7A9C-408E-B5E1-03E2994A1A26}">
      <dsp:nvSpPr>
        <dsp:cNvPr id="0" name=""/>
        <dsp:cNvSpPr/>
      </dsp:nvSpPr>
      <dsp:spPr>
        <a:xfrm>
          <a:off x="5822246" y="161791"/>
          <a:ext cx="1763126" cy="1214794"/>
        </a:xfrm>
        <a:prstGeom prst="round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0C396-CAD4-4A5E-B60E-702916A1C39E}">
      <dsp:nvSpPr>
        <dsp:cNvPr id="0" name=""/>
        <dsp:cNvSpPr/>
      </dsp:nvSpPr>
      <dsp:spPr>
        <a:xfrm>
          <a:off x="5822246" y="1376586"/>
          <a:ext cx="1763126" cy="654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rgbClr val="00B050"/>
              </a:solidFill>
            </a:rPr>
            <a:t>Particulate</a:t>
          </a:r>
        </a:p>
      </dsp:txBody>
      <dsp:txXfrm>
        <a:off x="5822246" y="1376586"/>
        <a:ext cx="1763126" cy="65412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6241A-1794-45FA-BB4D-9E76581134E1}"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738FD-E72D-4503-B461-3F2B1049B42E}" type="slidenum">
              <a:rPr lang="en-US" smtClean="0"/>
              <a:t>‹#›</a:t>
            </a:fld>
            <a:endParaRPr lang="en-US"/>
          </a:p>
        </p:txBody>
      </p:sp>
    </p:spTree>
    <p:extLst>
      <p:ext uri="{BB962C8B-B14F-4D97-AF65-F5344CB8AC3E}">
        <p14:creationId xmlns:p14="http://schemas.microsoft.com/office/powerpoint/2010/main" val="1262559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lue and white background&#10;&#10;Description automatically generated">
            <a:extLst>
              <a:ext uri="{FF2B5EF4-FFF2-40B4-BE49-F238E27FC236}">
                <a16:creationId xmlns:a16="http://schemas.microsoft.com/office/drawing/2014/main" id="{7C97C88F-8B26-A74C-51C2-270D2A27BB3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05045D09-7BBB-BDCD-1438-D0880628EA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3631" y="5400826"/>
            <a:ext cx="2058138" cy="911258"/>
          </a:xfrm>
          <a:prstGeom prst="rect">
            <a:avLst/>
          </a:prstGeom>
        </p:spPr>
      </p:pic>
    </p:spTree>
    <p:extLst>
      <p:ext uri="{BB962C8B-B14F-4D97-AF65-F5344CB8AC3E}">
        <p14:creationId xmlns:p14="http://schemas.microsoft.com/office/powerpoint/2010/main" val="364399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48BA7E-1B03-4555-9A0A-D2DA1868795C}"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2198114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48BA7E-1B03-4555-9A0A-D2DA1868795C}"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11468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48BA7E-1B03-4555-9A0A-D2DA1868795C}"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106530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8BA7E-1B03-4555-9A0A-D2DA1868795C}"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226560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48BA7E-1B03-4555-9A0A-D2DA1868795C}"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298161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48BA7E-1B03-4555-9A0A-D2DA1868795C}" type="datetimeFigureOut">
              <a:rPr lang="en-US" smtClean="0"/>
              <a:t>10/22/2025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15556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48BA7E-1B03-4555-9A0A-D2DA1868795C}" type="datetimeFigureOut">
              <a:rPr lang="en-US" smtClean="0"/>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185915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48BA7E-1B03-4555-9A0A-D2DA1868795C}" type="datetimeFigureOut">
              <a:rPr lang="en-US" smtClean="0"/>
              <a:t>10/22/2025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64531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48BA7E-1B03-4555-9A0A-D2DA1868795C}"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92985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48BA7E-1B03-4555-9A0A-D2DA1868795C}"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95225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8BA7E-1B03-4555-9A0A-D2DA1868795C}" type="datetimeFigureOut">
              <a:rPr lang="en-US" smtClean="0"/>
              <a:t>10/22/2025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6B986-BA58-4EB8-86E7-94B4ADB8D712}" type="slidenum">
              <a:rPr lang="en-US" smtClean="0"/>
              <a:t>‹#›</a:t>
            </a:fld>
            <a:endParaRPr lang="en-US"/>
          </a:p>
        </p:txBody>
      </p:sp>
    </p:spTree>
    <p:extLst>
      <p:ext uri="{BB962C8B-B14F-4D97-AF65-F5344CB8AC3E}">
        <p14:creationId xmlns:p14="http://schemas.microsoft.com/office/powerpoint/2010/main" val="199349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FE79E424-011A-FF62-40E8-B73E215C827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flipH="1">
            <a:off x="8037095" y="3791827"/>
            <a:ext cx="4152946" cy="2622273"/>
          </a:xfrm>
          <a:prstGeom prst="rect">
            <a:avLst/>
          </a:prstGeom>
        </p:spPr>
      </p:pic>
      <p:pic>
        <p:nvPicPr>
          <p:cNvPr id="6" name="Content Placeholder 5" descr="A green and white background&#10;&#10;Description automatically generated">
            <a:extLst>
              <a:ext uri="{FF2B5EF4-FFF2-40B4-BE49-F238E27FC236}">
                <a16:creationId xmlns:a16="http://schemas.microsoft.com/office/drawing/2014/main" id="{C09509BD-2670-36CE-EED5-4C64DBC160F8}"/>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12192000" cy="6858000"/>
          </a:xfrm>
        </p:spPr>
      </p:pic>
      <p:sp>
        <p:nvSpPr>
          <p:cNvPr id="10" name="TextBox 9"/>
          <p:cNvSpPr txBox="1"/>
          <p:nvPr/>
        </p:nvSpPr>
        <p:spPr>
          <a:xfrm>
            <a:off x="1191802" y="1673247"/>
            <a:ext cx="9606337" cy="1200329"/>
          </a:xfrm>
          <a:prstGeom prst="rect">
            <a:avLst/>
          </a:prstGeom>
          <a:noFill/>
        </p:spPr>
        <p:txBody>
          <a:bodyPr wrap="square" rtlCol="0" anchor="ctr">
            <a:spAutoFit/>
          </a:bodyPr>
          <a:lstStyle/>
          <a:p>
            <a:pPr algn="ctr"/>
            <a:r>
              <a:rPr lang="en-US" sz="7200" b="1" dirty="0">
                <a:solidFill>
                  <a:srgbClr val="007DC2"/>
                </a:solidFill>
                <a:latin typeface="Arial" panose="020B0604020202020204" pitchFamily="34" charset="0"/>
                <a:cs typeface="Arial" panose="020B0604020202020204" pitchFamily="34" charset="0"/>
              </a:rPr>
              <a:t>Stain Science 101</a:t>
            </a:r>
            <a:endParaRPr lang="en-US" sz="6000" b="1" dirty="0">
              <a:solidFill>
                <a:srgbClr val="007DC2"/>
              </a:solidFill>
              <a:latin typeface="Arial" panose="020B0604020202020204" pitchFamily="34" charset="0"/>
              <a:cs typeface="Arial" panose="020B0604020202020204" pitchFamily="34" charset="0"/>
            </a:endParaRPr>
          </a:p>
        </p:txBody>
      </p:sp>
      <p:sp>
        <p:nvSpPr>
          <p:cNvPr id="14" name="TextBox 13"/>
          <p:cNvSpPr txBox="1"/>
          <p:nvPr/>
        </p:nvSpPr>
        <p:spPr>
          <a:xfrm>
            <a:off x="1650206" y="3806870"/>
            <a:ext cx="8908257" cy="954107"/>
          </a:xfrm>
          <a:prstGeom prst="rect">
            <a:avLst/>
          </a:prstGeom>
          <a:noFill/>
        </p:spPr>
        <p:txBody>
          <a:bodyPr wrap="square" rtlCol="0" anchor="ctr">
            <a:spAutoFit/>
          </a:bodyPr>
          <a:lstStyle/>
          <a:p>
            <a:pPr algn="ctr"/>
            <a:r>
              <a:rPr lang="en-US" sz="2800" dirty="0">
                <a:latin typeface="Arial" panose="020B0604020202020204" pitchFamily="34" charset="0"/>
                <a:cs typeface="Arial" panose="020B0604020202020204" pitchFamily="34" charset="0"/>
              </a:rPr>
              <a:t>Mauricio Garduno</a:t>
            </a:r>
          </a:p>
          <a:p>
            <a:pPr algn="ctr"/>
            <a:r>
              <a:rPr lang="en-US" sz="2800" dirty="0">
                <a:latin typeface="Arial" panose="020B0604020202020204" pitchFamily="34" charset="0"/>
                <a:cs typeface="Arial" panose="020B0604020202020204" pitchFamily="34" charset="0"/>
              </a:rPr>
              <a:t>R&amp;D Manager</a:t>
            </a:r>
          </a:p>
        </p:txBody>
      </p:sp>
      <p:sp>
        <p:nvSpPr>
          <p:cNvPr id="7" name="TextBox 6">
            <a:extLst>
              <a:ext uri="{FF2B5EF4-FFF2-40B4-BE49-F238E27FC236}">
                <a16:creationId xmlns:a16="http://schemas.microsoft.com/office/drawing/2014/main" id="{7DBED718-3105-BFD9-FD8B-5B469DD495DE}"/>
              </a:ext>
            </a:extLst>
          </p:cNvPr>
          <p:cNvSpPr txBox="1"/>
          <p:nvPr/>
        </p:nvSpPr>
        <p:spPr>
          <a:xfrm>
            <a:off x="9462499" y="6396379"/>
            <a:ext cx="2607994" cy="461665"/>
          </a:xfrm>
          <a:prstGeom prst="rect">
            <a:avLst/>
          </a:prstGeom>
          <a:noFill/>
        </p:spPr>
        <p:txBody>
          <a:bodyPr wrap="square" rtlCol="0" anchor="ctr">
            <a:spAutoFit/>
          </a:bodyPr>
          <a:lstStyle/>
          <a:p>
            <a:pPr algn="r"/>
            <a:r>
              <a:rPr lang="en-US" sz="2400" dirty="0">
                <a:solidFill>
                  <a:schemeClr val="bg1"/>
                </a:solidFill>
                <a:latin typeface="Arial" panose="020B0604020202020204" pitchFamily="34" charset="0"/>
                <a:cs typeface="Arial" panose="020B0604020202020204" pitchFamily="34" charset="0"/>
              </a:rPr>
              <a:t>#</a:t>
            </a:r>
            <a:r>
              <a:rPr lang="en-US" sz="2400" dirty="0" err="1">
                <a:solidFill>
                  <a:schemeClr val="bg1"/>
                </a:solidFill>
                <a:latin typeface="Arial" panose="020B0604020202020204" pitchFamily="34" charset="0"/>
                <a:cs typeface="Arial" panose="020B0604020202020204" pitchFamily="34" charset="0"/>
              </a:rPr>
              <a:t>washdryfold</a:t>
            </a:r>
            <a:endParaRPr lang="en-US" sz="2400" dirty="0">
              <a:solidFill>
                <a:schemeClr val="bg1"/>
              </a:solidFill>
              <a:latin typeface="Arial" panose="020B0604020202020204" pitchFamily="34" charset="0"/>
              <a:cs typeface="Arial" panose="020B0604020202020204" pitchFamily="34" charset="0"/>
            </a:endParaRPr>
          </a:p>
        </p:txBody>
      </p:sp>
      <p:sp>
        <p:nvSpPr>
          <p:cNvPr id="2" name="Title 3">
            <a:extLst>
              <a:ext uri="{FF2B5EF4-FFF2-40B4-BE49-F238E27FC236}">
                <a16:creationId xmlns:a16="http://schemas.microsoft.com/office/drawing/2014/main" id="{1C0AB4E2-2500-EC9F-4672-F08F45DF385F}"/>
              </a:ext>
            </a:extLst>
          </p:cNvPr>
          <p:cNvSpPr txBox="1">
            <a:spLocks/>
          </p:cNvSpPr>
          <p:nvPr/>
        </p:nvSpPr>
        <p:spPr>
          <a:xfrm>
            <a:off x="219777" y="2529202"/>
            <a:ext cx="11752446" cy="822413"/>
          </a:xfrm>
          <a:prstGeom prst="rect">
            <a:avLst/>
          </a:prstGeom>
        </p:spPr>
        <p:txBody>
          <a:bodyPr vert="horz" lIns="91440" tIns="45720" rIns="91440" bIns="45720" rtlCol="0" anchor="ctr">
            <a:noAutofit/>
          </a:bodyPr>
          <a:lstStyle>
            <a:lvl1pPr algn="l" defTabSz="914400" rtl="0" eaLnBrk="1" latinLnBrk="0" hangingPunct="1">
              <a:lnSpc>
                <a:spcPct val="75000"/>
              </a:lnSpc>
              <a:spcBef>
                <a:spcPct val="0"/>
              </a:spcBef>
              <a:buNone/>
              <a:defRPr sz="6600" b="1" i="0" kern="1200">
                <a:solidFill>
                  <a:schemeClr val="tx2"/>
                </a:solidFill>
                <a:latin typeface="Lato" panose="020F0502020204030203" pitchFamily="34" charset="0"/>
                <a:ea typeface="Lato" panose="020F0502020204030203" pitchFamily="34" charset="0"/>
                <a:cs typeface="Lato" panose="020F0502020204030203" pitchFamily="34" charset="0"/>
              </a:defRPr>
            </a:lvl1pPr>
          </a:lstStyle>
          <a:p>
            <a:pPr algn="ctr">
              <a:lnSpc>
                <a:spcPct val="150000"/>
              </a:lnSpc>
            </a:pPr>
            <a:r>
              <a:rPr lang="en-US" sz="4400" i="1" dirty="0">
                <a:solidFill>
                  <a:srgbClr val="00B050"/>
                </a:solidFill>
              </a:rPr>
              <a:t>How to Outsmart the Toughest Stains</a:t>
            </a:r>
            <a:endParaRPr lang="en-US" sz="5400" i="1" dirty="0">
              <a:solidFill>
                <a:srgbClr val="00B050"/>
              </a:solidFill>
            </a:endParaRPr>
          </a:p>
        </p:txBody>
      </p:sp>
      <p:pic>
        <p:nvPicPr>
          <p:cNvPr id="4" name="Picture 3">
            <a:extLst>
              <a:ext uri="{FF2B5EF4-FFF2-40B4-BE49-F238E27FC236}">
                <a16:creationId xmlns:a16="http://schemas.microsoft.com/office/drawing/2014/main" id="{6D1F0023-3D63-CE06-3F6F-D8BC84BAC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09964" y="4293395"/>
            <a:ext cx="3619650" cy="1602632"/>
          </a:xfrm>
          <a:prstGeom prst="rect">
            <a:avLst/>
          </a:prstGeom>
        </p:spPr>
      </p:pic>
      <p:grpSp>
        <p:nvGrpSpPr>
          <p:cNvPr id="3" name="Group 2">
            <a:extLst>
              <a:ext uri="{FF2B5EF4-FFF2-40B4-BE49-F238E27FC236}">
                <a16:creationId xmlns:a16="http://schemas.microsoft.com/office/drawing/2014/main" id="{5477B8CA-18F1-5777-8F29-87ABF41B1EE0}"/>
              </a:ext>
            </a:extLst>
          </p:cNvPr>
          <p:cNvGrpSpPr/>
          <p:nvPr/>
        </p:nvGrpSpPr>
        <p:grpSpPr>
          <a:xfrm>
            <a:off x="669851" y="3674665"/>
            <a:ext cx="2970326" cy="2840092"/>
            <a:chOff x="10106783" y="1308100"/>
            <a:chExt cx="7496341" cy="7543702"/>
          </a:xfrm>
        </p:grpSpPr>
        <p:sp>
          <p:nvSpPr>
            <p:cNvPr id="5" name="Freeform 5">
              <a:extLst>
                <a:ext uri="{FF2B5EF4-FFF2-40B4-BE49-F238E27FC236}">
                  <a16:creationId xmlns:a16="http://schemas.microsoft.com/office/drawing/2014/main" id="{E91D4A07-0C44-CD32-24DF-0E3B8AC2480C}"/>
                </a:ext>
              </a:extLst>
            </p:cNvPr>
            <p:cNvSpPr/>
            <p:nvPr/>
          </p:nvSpPr>
          <p:spPr>
            <a:xfrm>
              <a:off x="10106783" y="2714173"/>
              <a:ext cx="7496341" cy="6137629"/>
            </a:xfrm>
            <a:custGeom>
              <a:avLst/>
              <a:gdLst/>
              <a:ahLst/>
              <a:cxnLst/>
              <a:rect l="l" t="t" r="r" b="b"/>
              <a:pathLst>
                <a:path w="7496341" h="6137629">
                  <a:moveTo>
                    <a:pt x="0" y="0"/>
                  </a:moveTo>
                  <a:lnTo>
                    <a:pt x="7496341" y="0"/>
                  </a:lnTo>
                  <a:lnTo>
                    <a:pt x="7496341" y="6137629"/>
                  </a:lnTo>
                  <a:lnTo>
                    <a:pt x="0" y="6137629"/>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7">
              <a:extLst>
                <a:ext uri="{FF2B5EF4-FFF2-40B4-BE49-F238E27FC236}">
                  <a16:creationId xmlns:a16="http://schemas.microsoft.com/office/drawing/2014/main" id="{06EC4E8F-32FA-C80F-F53F-8B827CC78DEA}"/>
                </a:ext>
              </a:extLst>
            </p:cNvPr>
            <p:cNvSpPr/>
            <p:nvPr/>
          </p:nvSpPr>
          <p:spPr>
            <a:xfrm>
              <a:off x="12271673" y="1308100"/>
              <a:ext cx="4412654" cy="4114800"/>
            </a:xfrm>
            <a:custGeom>
              <a:avLst/>
              <a:gdLst/>
              <a:ahLst/>
              <a:cxnLst/>
              <a:rect l="l" t="t" r="r" b="b"/>
              <a:pathLst>
                <a:path w="4412654" h="4114800">
                  <a:moveTo>
                    <a:pt x="0" y="0"/>
                  </a:moveTo>
                  <a:lnTo>
                    <a:pt x="4412654" y="0"/>
                  </a:lnTo>
                  <a:lnTo>
                    <a:pt x="441265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21" name="Group 20">
            <a:extLst>
              <a:ext uri="{FF2B5EF4-FFF2-40B4-BE49-F238E27FC236}">
                <a16:creationId xmlns:a16="http://schemas.microsoft.com/office/drawing/2014/main" id="{43CA973B-4FFB-DED6-93E8-569258168F86}"/>
              </a:ext>
            </a:extLst>
          </p:cNvPr>
          <p:cNvGrpSpPr/>
          <p:nvPr/>
        </p:nvGrpSpPr>
        <p:grpSpPr>
          <a:xfrm>
            <a:off x="6095999" y="9731"/>
            <a:ext cx="2710681" cy="1777310"/>
            <a:chOff x="5693171" y="9730"/>
            <a:chExt cx="3113510" cy="2041433"/>
          </a:xfrm>
        </p:grpSpPr>
        <p:grpSp>
          <p:nvGrpSpPr>
            <p:cNvPr id="17" name="Group 16">
              <a:extLst>
                <a:ext uri="{FF2B5EF4-FFF2-40B4-BE49-F238E27FC236}">
                  <a16:creationId xmlns:a16="http://schemas.microsoft.com/office/drawing/2014/main" id="{BAC8FCD5-8CB9-5761-408D-F259803E2718}"/>
                </a:ext>
              </a:extLst>
            </p:cNvPr>
            <p:cNvGrpSpPr/>
            <p:nvPr/>
          </p:nvGrpSpPr>
          <p:grpSpPr>
            <a:xfrm>
              <a:off x="5693171" y="101855"/>
              <a:ext cx="2540294" cy="1949308"/>
              <a:chOff x="4813652" y="-329933"/>
              <a:chExt cx="3865819" cy="2966457"/>
            </a:xfrm>
          </p:grpSpPr>
          <p:sp>
            <p:nvSpPr>
              <p:cNvPr id="13" name="Freeform 3">
                <a:extLst>
                  <a:ext uri="{FF2B5EF4-FFF2-40B4-BE49-F238E27FC236}">
                    <a16:creationId xmlns:a16="http://schemas.microsoft.com/office/drawing/2014/main" id="{C49B66D1-37C4-61BF-8D46-AF871F48DCA5}"/>
                  </a:ext>
                </a:extLst>
              </p:cNvPr>
              <p:cNvSpPr/>
              <p:nvPr/>
            </p:nvSpPr>
            <p:spPr>
              <a:xfrm rot="-10800000">
                <a:off x="4813652" y="-329933"/>
                <a:ext cx="3865819" cy="2309685"/>
              </a:xfrm>
              <a:custGeom>
                <a:avLst/>
                <a:gdLst/>
                <a:ahLst/>
                <a:cxnLst/>
                <a:rect l="l" t="t" r="r" b="b"/>
                <a:pathLst>
                  <a:path w="3865819" h="2309685">
                    <a:moveTo>
                      <a:pt x="0" y="0"/>
                    </a:moveTo>
                    <a:lnTo>
                      <a:pt x="3865818" y="0"/>
                    </a:lnTo>
                    <a:lnTo>
                      <a:pt x="3865818" y="2309685"/>
                    </a:lnTo>
                    <a:lnTo>
                      <a:pt x="0" y="2309685"/>
                    </a:lnTo>
                    <a:lnTo>
                      <a:pt x="0" y="0"/>
                    </a:lnTo>
                    <a:close/>
                  </a:path>
                </a:pathLst>
              </a:custGeom>
              <a:blipFill>
                <a:blip r:embed="rId8" cstate="screen">
                  <a:alphaModFix amt="81000"/>
                  <a:extLst>
                    <a:ext uri="{28A0092B-C50C-407E-A947-70E740481C1C}">
                      <a14:useLocalDpi xmlns:a14="http://schemas.microsoft.com/office/drawing/2010/main"/>
                    </a:ext>
                  </a:extLst>
                </a:blip>
                <a:stretch>
                  <a:fillRect/>
                </a:stretch>
              </a:blipFill>
            </p:spPr>
            <p:txBody>
              <a:bodyPr/>
              <a:lstStyle/>
              <a:p>
                <a:endParaRPr lang="en-US" dirty="0"/>
              </a:p>
            </p:txBody>
          </p:sp>
          <p:sp>
            <p:nvSpPr>
              <p:cNvPr id="15" name="Freeform 4">
                <a:extLst>
                  <a:ext uri="{FF2B5EF4-FFF2-40B4-BE49-F238E27FC236}">
                    <a16:creationId xmlns:a16="http://schemas.microsoft.com/office/drawing/2014/main" id="{9B6F3D3A-FBD7-69B4-DCFF-858CE2DD14CC}"/>
                  </a:ext>
                </a:extLst>
              </p:cNvPr>
              <p:cNvSpPr/>
              <p:nvPr/>
            </p:nvSpPr>
            <p:spPr>
              <a:xfrm rot="-10800000">
                <a:off x="5103937" y="611176"/>
                <a:ext cx="1906995" cy="2025348"/>
              </a:xfrm>
              <a:custGeom>
                <a:avLst/>
                <a:gdLst/>
                <a:ahLst/>
                <a:cxnLst/>
                <a:rect l="l" t="t" r="r" b="b"/>
                <a:pathLst>
                  <a:path w="1906995" h="2025348">
                    <a:moveTo>
                      <a:pt x="0" y="0"/>
                    </a:moveTo>
                    <a:lnTo>
                      <a:pt x="1906995" y="0"/>
                    </a:lnTo>
                    <a:lnTo>
                      <a:pt x="1906995" y="2025348"/>
                    </a:lnTo>
                    <a:lnTo>
                      <a:pt x="0" y="2025348"/>
                    </a:lnTo>
                    <a:lnTo>
                      <a:pt x="0" y="0"/>
                    </a:lnTo>
                    <a:close/>
                  </a:path>
                </a:pathLst>
              </a:custGeom>
              <a:blipFill>
                <a:blip r:embed="rId9" cstate="screen">
                  <a:alphaModFix amt="65000"/>
                  <a:extLst>
                    <a:ext uri="{28A0092B-C50C-407E-A947-70E740481C1C}">
                      <a14:useLocalDpi xmlns:a14="http://schemas.microsoft.com/office/drawing/2010/main"/>
                    </a:ext>
                  </a:extLst>
                </a:blip>
                <a:stretch>
                  <a:fillRect/>
                </a:stretch>
              </a:blipFill>
            </p:spPr>
            <p:txBody>
              <a:bodyPr/>
              <a:lstStyle/>
              <a:p>
                <a:endParaRPr lang="en-US"/>
              </a:p>
            </p:txBody>
          </p:sp>
        </p:grpSp>
        <p:sp>
          <p:nvSpPr>
            <p:cNvPr id="16" name="Freeform 6">
              <a:extLst>
                <a:ext uri="{FF2B5EF4-FFF2-40B4-BE49-F238E27FC236}">
                  <a16:creationId xmlns:a16="http://schemas.microsoft.com/office/drawing/2014/main" id="{B7A2DA22-80C4-8298-8406-1B4DAE180342}"/>
                </a:ext>
              </a:extLst>
            </p:cNvPr>
            <p:cNvSpPr/>
            <p:nvPr/>
          </p:nvSpPr>
          <p:spPr>
            <a:xfrm>
              <a:off x="6164887" y="9730"/>
              <a:ext cx="2641794" cy="1495261"/>
            </a:xfrm>
            <a:custGeom>
              <a:avLst/>
              <a:gdLst/>
              <a:ahLst/>
              <a:cxnLst/>
              <a:rect l="l" t="t" r="r" b="b"/>
              <a:pathLst>
                <a:path w="3681514" h="3672310">
                  <a:moveTo>
                    <a:pt x="0" y="0"/>
                  </a:moveTo>
                  <a:lnTo>
                    <a:pt x="3681514" y="0"/>
                  </a:lnTo>
                  <a:lnTo>
                    <a:pt x="3681514" y="3672310"/>
                  </a:lnTo>
                  <a:lnTo>
                    <a:pt x="0" y="3672310"/>
                  </a:lnTo>
                  <a:lnTo>
                    <a:pt x="0" y="0"/>
                  </a:lnTo>
                  <a:close/>
                </a:path>
              </a:pathLst>
            </a:custGeom>
            <a:blipFill>
              <a:blip r:embed="rId10" cstate="screen">
                <a:alphaModFix amt="75000"/>
                <a:extLst>
                  <a:ext uri="{28A0092B-C50C-407E-A947-70E740481C1C}">
                    <a14:useLocalDpi xmlns:a14="http://schemas.microsoft.com/office/drawing/2010/main"/>
                  </a:ext>
                </a:extLst>
              </a:blip>
              <a:stretch>
                <a:fillRect/>
              </a:stretch>
            </a:blipFill>
          </p:spPr>
          <p:txBody>
            <a:bodyPr/>
            <a:lstStyle/>
            <a:p>
              <a:endParaRPr lang="en-US" dirty="0"/>
            </a:p>
          </p:txBody>
        </p:sp>
      </p:grpSp>
      <p:sp>
        <p:nvSpPr>
          <p:cNvPr id="22" name="TextBox 21">
            <a:extLst>
              <a:ext uri="{FF2B5EF4-FFF2-40B4-BE49-F238E27FC236}">
                <a16:creationId xmlns:a16="http://schemas.microsoft.com/office/drawing/2014/main" id="{EBA6A398-5174-1B0E-7661-8B4FDDF815DD}"/>
              </a:ext>
            </a:extLst>
          </p:cNvPr>
          <p:cNvSpPr txBox="1"/>
          <p:nvPr/>
        </p:nvSpPr>
        <p:spPr>
          <a:xfrm>
            <a:off x="4882933" y="5664416"/>
            <a:ext cx="3923747" cy="353943"/>
          </a:xfrm>
          <a:prstGeom prst="rect">
            <a:avLst/>
          </a:prstGeom>
          <a:noFill/>
        </p:spPr>
        <p:txBody>
          <a:bodyPr wrap="square" rtlCol="0" anchor="ctr">
            <a:spAutoFit/>
          </a:bodyPr>
          <a:lstStyle/>
          <a:p>
            <a:pPr algn="ctr"/>
            <a:r>
              <a:rPr lang="en-US" sz="1700" b="1" i="1" dirty="0">
                <a:solidFill>
                  <a:srgbClr val="002060"/>
                </a:solidFill>
                <a:latin typeface="Arial" panose="020B0604020202020204" pitchFamily="34" charset="0"/>
                <a:cs typeface="Arial" panose="020B0604020202020204" pitchFamily="34" charset="0"/>
              </a:rPr>
              <a:t>ahprofessional.com</a:t>
            </a:r>
          </a:p>
        </p:txBody>
      </p:sp>
      <p:pic>
        <p:nvPicPr>
          <p:cNvPr id="24" name="Picture 23">
            <a:extLst>
              <a:ext uri="{FF2B5EF4-FFF2-40B4-BE49-F238E27FC236}">
                <a16:creationId xmlns:a16="http://schemas.microsoft.com/office/drawing/2014/main" id="{18B4FBF1-95DA-780F-509D-836A8496EE6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38771" y="101854"/>
            <a:ext cx="2014576" cy="1949309"/>
          </a:xfrm>
          <a:prstGeom prst="rect">
            <a:avLst/>
          </a:prstGeom>
        </p:spPr>
      </p:pic>
      <p:pic>
        <p:nvPicPr>
          <p:cNvPr id="25" name="Picture 24">
            <a:extLst>
              <a:ext uri="{FF2B5EF4-FFF2-40B4-BE49-F238E27FC236}">
                <a16:creationId xmlns:a16="http://schemas.microsoft.com/office/drawing/2014/main" id="{3A928581-7193-67C3-B6F8-24D23B4845F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067775" y="3674665"/>
            <a:ext cx="2751941" cy="2392781"/>
          </a:xfrm>
          <a:prstGeom prst="rect">
            <a:avLst/>
          </a:prstGeom>
        </p:spPr>
      </p:pic>
    </p:spTree>
    <p:extLst>
      <p:ext uri="{BB962C8B-B14F-4D97-AF65-F5344CB8AC3E}">
        <p14:creationId xmlns:p14="http://schemas.microsoft.com/office/powerpoint/2010/main" val="1712276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B9E7C-CA9D-DDF9-6001-01D4956D4A3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4A36A5-CAA0-C4F3-EFAD-A9348A432994}"/>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pPr/>
              <a:t>10</a:t>
            </a:fld>
            <a:endParaRPr lang="en-US" dirty="0"/>
          </a:p>
        </p:txBody>
      </p:sp>
      <p:sp>
        <p:nvSpPr>
          <p:cNvPr id="7" name="Content Placeholder 2">
            <a:extLst>
              <a:ext uri="{FF2B5EF4-FFF2-40B4-BE49-F238E27FC236}">
                <a16:creationId xmlns:a16="http://schemas.microsoft.com/office/drawing/2014/main" id="{FB7C7F66-DB45-99AF-F0D8-CD51BE199DC3}"/>
              </a:ext>
            </a:extLst>
          </p:cNvPr>
          <p:cNvSpPr txBox="1">
            <a:spLocks/>
          </p:cNvSpPr>
          <p:nvPr/>
        </p:nvSpPr>
        <p:spPr>
          <a:xfrm>
            <a:off x="178645" y="1478756"/>
            <a:ext cx="9371755" cy="871592"/>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2"/>
            <a:r>
              <a:rPr lang="en-US" sz="1800" dirty="0">
                <a:latin typeface="Arial" panose="020B0604020202020204" pitchFamily="34" charset="0"/>
                <a:ea typeface="Lato" panose="020F0502020204030203" pitchFamily="34" charset="0"/>
                <a:cs typeface="Arial" panose="020B0604020202020204" pitchFamily="34" charset="0"/>
              </a:rPr>
              <a:t>Protein stains are removed via </a:t>
            </a:r>
            <a:r>
              <a:rPr lang="en-US" sz="1800" b="1" dirty="0">
                <a:latin typeface="Arial" panose="020B0604020202020204" pitchFamily="34" charset="0"/>
                <a:ea typeface="Lato" panose="020F0502020204030203" pitchFamily="34" charset="0"/>
                <a:cs typeface="Arial" panose="020B0604020202020204" pitchFamily="34" charset="0"/>
              </a:rPr>
              <a:t>Enzymatic Breakdown</a:t>
            </a:r>
            <a:r>
              <a:rPr lang="en-US" sz="1800" dirty="0">
                <a:latin typeface="Arial" panose="020B0604020202020204" pitchFamily="34" charset="0"/>
                <a:ea typeface="Lato" panose="020F0502020204030203" pitchFamily="34" charset="0"/>
                <a:cs typeface="Arial" panose="020B0604020202020204" pitchFamily="34" charset="0"/>
              </a:rPr>
              <a:t> , a targeted chemical reaction that digests the large protein chains.</a:t>
            </a:r>
          </a:p>
          <a:p>
            <a:pPr marL="0" lvl="2" indent="0">
              <a:buNone/>
            </a:pPr>
            <a:endParaRPr lang="en-US" dirty="0">
              <a:latin typeface="Arial" panose="020B0604020202020204" pitchFamily="34" charset="0"/>
              <a:ea typeface="Lato" panose="020F0502020204030203" pitchFamily="34" charset="0"/>
              <a:cs typeface="Arial" panose="020B0604020202020204" pitchFamily="34" charset="0"/>
            </a:endParaRPr>
          </a:p>
          <a:p>
            <a:pPr lvl="2"/>
            <a:endParaRPr lang="en-US" dirty="0">
              <a:latin typeface="Arial" panose="020B0604020202020204" pitchFamily="34" charset="0"/>
              <a:ea typeface="Lato" panose="020F0502020204030203" pitchFamily="34" charset="0"/>
              <a:cs typeface="Arial" panose="020B0604020202020204" pitchFamily="34" charset="0"/>
            </a:endParaRPr>
          </a:p>
          <a:p>
            <a:pPr lvl="2"/>
            <a:endParaRPr lang="en-US" dirty="0">
              <a:latin typeface="Arial" panose="020B0604020202020204" pitchFamily="34" charset="0"/>
              <a:ea typeface="Lato" panose="020F0502020204030203"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2D5186C2-DA5F-8116-B505-5769325773CC}"/>
              </a:ext>
            </a:extLst>
          </p:cNvPr>
          <p:cNvGraphicFramePr>
            <a:graphicFrameLocks noGrp="1"/>
          </p:cNvGraphicFramePr>
          <p:nvPr>
            <p:extLst>
              <p:ext uri="{D42A27DB-BD31-4B8C-83A1-F6EECF244321}">
                <p14:modId xmlns:p14="http://schemas.microsoft.com/office/powerpoint/2010/main" val="3061096339"/>
              </p:ext>
            </p:extLst>
          </p:nvPr>
        </p:nvGraphicFramePr>
        <p:xfrm>
          <a:off x="571500" y="2377440"/>
          <a:ext cx="11010900" cy="2235200"/>
        </p:xfrm>
        <a:graphic>
          <a:graphicData uri="http://schemas.openxmlformats.org/drawingml/2006/table">
            <a:tbl>
              <a:tblPr/>
              <a:tblGrid>
                <a:gridCol w="2090420">
                  <a:extLst>
                    <a:ext uri="{9D8B030D-6E8A-4147-A177-3AD203B41FA5}">
                      <a16:colId xmlns:a16="http://schemas.microsoft.com/office/drawing/2014/main" val="1570588017"/>
                    </a:ext>
                  </a:extLst>
                </a:gridCol>
                <a:gridCol w="2695787">
                  <a:extLst>
                    <a:ext uri="{9D8B030D-6E8A-4147-A177-3AD203B41FA5}">
                      <a16:colId xmlns:a16="http://schemas.microsoft.com/office/drawing/2014/main" val="3842215428"/>
                    </a:ext>
                  </a:extLst>
                </a:gridCol>
                <a:gridCol w="3471968">
                  <a:extLst>
                    <a:ext uri="{9D8B030D-6E8A-4147-A177-3AD203B41FA5}">
                      <a16:colId xmlns:a16="http://schemas.microsoft.com/office/drawing/2014/main" val="3452688474"/>
                    </a:ext>
                  </a:extLst>
                </a:gridCol>
                <a:gridCol w="2752725">
                  <a:extLst>
                    <a:ext uri="{9D8B030D-6E8A-4147-A177-3AD203B41FA5}">
                      <a16:colId xmlns:a16="http://schemas.microsoft.com/office/drawing/2014/main" val="1269811808"/>
                    </a:ext>
                  </a:extLst>
                </a:gridCol>
              </a:tblGrid>
              <a:tr h="525930">
                <a:tc>
                  <a:txBody>
                    <a:bodyPr/>
                    <a:lstStyle/>
                    <a:p>
                      <a:pPr algn="ctr">
                        <a:buNone/>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Cleaning Agent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lgn="ctr">
                        <a:buNone/>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Chemistry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lgn="ctr">
                        <a:buNone/>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lgn="ctr">
                        <a:buNone/>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Critical Application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extLst>
                  <a:ext uri="{0D108BD9-81ED-4DB2-BD59-A6C34878D82A}">
                    <a16:rowId xmlns:a16="http://schemas.microsoft.com/office/drawing/2014/main" val="2812964038"/>
                  </a:ext>
                </a:extLst>
              </a:tr>
              <a:tr h="1709270">
                <a:tc>
                  <a:txBody>
                    <a:bodyPr/>
                    <a:lstStyle/>
                    <a:p>
                      <a:pPr algn="ctr">
                        <a:buNone/>
                      </a:pPr>
                      <a:r>
                        <a:rPr lang="en-US" b="1" dirty="0">
                          <a:latin typeface="Lato" panose="020F0502020204030203" pitchFamily="34" charset="0"/>
                          <a:ea typeface="Lato" panose="020F0502020204030203" pitchFamily="34" charset="0"/>
                          <a:cs typeface="Lato" panose="020F0502020204030203" pitchFamily="34" charset="0"/>
                        </a:rPr>
                        <a:t>Enzymes</a:t>
                      </a: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latin typeface="Lato" panose="020F0502020204030203" pitchFamily="34" charset="0"/>
                          <a:ea typeface="Lato" panose="020F0502020204030203" pitchFamily="34" charset="0"/>
                          <a:cs typeface="Lato" panose="020F0502020204030203" pitchFamily="34" charset="0"/>
                        </a:rPr>
                        <a:t>Biological catalysts found in enzymatic stain removers and detergents.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latin typeface="Lato" panose="020F0502020204030203" pitchFamily="34" charset="0"/>
                          <a:ea typeface="Lato" panose="020F0502020204030203" pitchFamily="34" charset="0"/>
                          <a:cs typeface="Lato" panose="020F0502020204030203" pitchFamily="34" charset="0"/>
                        </a:rPr>
                        <a:t>They break the peptide bonds (hydrolyze) in the protein chains, yielding smaller, water-soluble peptides that wash away easily.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latin typeface="Lato" panose="020F0502020204030203" pitchFamily="34" charset="0"/>
                          <a:ea typeface="Lato" panose="020F0502020204030203" pitchFamily="34" charset="0"/>
                          <a:cs typeface="Lato" panose="020F0502020204030203" pitchFamily="34" charset="0"/>
                        </a:rPr>
                        <a:t>The only effective method for set or dried protein stains.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928948"/>
                  </a:ext>
                </a:extLst>
              </a:tr>
            </a:tbl>
          </a:graphicData>
        </a:graphic>
      </p:graphicFrame>
      <p:sp>
        <p:nvSpPr>
          <p:cNvPr id="3" name="Title 1">
            <a:extLst>
              <a:ext uri="{FF2B5EF4-FFF2-40B4-BE49-F238E27FC236}">
                <a16:creationId xmlns:a16="http://schemas.microsoft.com/office/drawing/2014/main" id="{83D7E441-C71A-910B-1255-71D06EFA9413}"/>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007DC2"/>
                </a:solidFill>
                <a:latin typeface="Arial" panose="020B0604020202020204" pitchFamily="34" charset="0"/>
                <a:cs typeface="Arial" panose="020B0604020202020204" pitchFamily="34" charset="0"/>
              </a:rPr>
              <a:t>Primary Removal Agents: Enzymes</a:t>
            </a:r>
          </a:p>
        </p:txBody>
      </p:sp>
    </p:spTree>
    <p:extLst>
      <p:ext uri="{BB962C8B-B14F-4D97-AF65-F5344CB8AC3E}">
        <p14:creationId xmlns:p14="http://schemas.microsoft.com/office/powerpoint/2010/main" val="640757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BA5BE-8982-1EEF-E950-48CF84C45E7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A4AABD-CAA0-7114-935E-53184C8D2D61}"/>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latin typeface="Arial" panose="020B0604020202020204" pitchFamily="34" charset="0"/>
                <a:cs typeface="Arial" panose="020B0604020202020204" pitchFamily="34" charset="0"/>
              </a:rPr>
              <a:pPr/>
              <a:t>11</a:t>
            </a:fld>
            <a:endParaRPr lang="en-US"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B4476012-32F0-1F20-D135-2A3E441B192B}"/>
              </a:ext>
            </a:extLst>
          </p:cNvPr>
          <p:cNvGraphicFramePr>
            <a:graphicFrameLocks noGrp="1"/>
          </p:cNvGraphicFramePr>
          <p:nvPr>
            <p:extLst>
              <p:ext uri="{D42A27DB-BD31-4B8C-83A1-F6EECF244321}">
                <p14:modId xmlns:p14="http://schemas.microsoft.com/office/powerpoint/2010/main" val="124483307"/>
              </p:ext>
            </p:extLst>
          </p:nvPr>
        </p:nvGraphicFramePr>
        <p:xfrm>
          <a:off x="481731" y="1593902"/>
          <a:ext cx="11228538" cy="3961786"/>
        </p:xfrm>
        <a:graphic>
          <a:graphicData uri="http://schemas.openxmlformats.org/drawingml/2006/table">
            <a:tbl>
              <a:tblPr/>
              <a:tblGrid>
                <a:gridCol w="2084517">
                  <a:extLst>
                    <a:ext uri="{9D8B030D-6E8A-4147-A177-3AD203B41FA5}">
                      <a16:colId xmlns:a16="http://schemas.microsoft.com/office/drawing/2014/main" val="2787466401"/>
                    </a:ext>
                  </a:extLst>
                </a:gridCol>
                <a:gridCol w="3854026">
                  <a:extLst>
                    <a:ext uri="{9D8B030D-6E8A-4147-A177-3AD203B41FA5}">
                      <a16:colId xmlns:a16="http://schemas.microsoft.com/office/drawing/2014/main" val="3992610713"/>
                    </a:ext>
                  </a:extLst>
                </a:gridCol>
                <a:gridCol w="5289995">
                  <a:extLst>
                    <a:ext uri="{9D8B030D-6E8A-4147-A177-3AD203B41FA5}">
                      <a16:colId xmlns:a16="http://schemas.microsoft.com/office/drawing/2014/main" val="534204472"/>
                    </a:ext>
                  </a:extLst>
                </a:gridCol>
              </a:tblGrid>
              <a:tr h="344492">
                <a:tc>
                  <a:txBody>
                    <a:bodyPr/>
                    <a:lstStyle/>
                    <a:p>
                      <a:pPr>
                        <a:buNone/>
                      </a:pPr>
                      <a:r>
                        <a:rPr lang="en-US" sz="1800" b="1" dirty="0">
                          <a:solidFill>
                            <a:schemeClr val="bg1"/>
                          </a:solidFill>
                          <a:latin typeface="Lato" panose="020F0502020204030203" pitchFamily="34" charset="0"/>
                          <a:ea typeface="Lato" panose="020F0502020204030203" pitchFamily="34" charset="0"/>
                          <a:cs typeface="Lato" panose="020F0502020204030203" pitchFamily="34" charset="0"/>
                        </a:rPr>
                        <a:t>Consideration</a:t>
                      </a:r>
                    </a:p>
                  </a:txBody>
                  <a:tcPr marL="85271" marR="85271" marT="42636" marB="42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buNone/>
                      </a:pPr>
                      <a:r>
                        <a:rPr lang="en-US" sz="1800" b="1" dirty="0">
                          <a:solidFill>
                            <a:schemeClr val="bg1"/>
                          </a:solidFill>
                          <a:latin typeface="Lato" panose="020F0502020204030203" pitchFamily="34" charset="0"/>
                          <a:ea typeface="Lato" panose="020F0502020204030203" pitchFamily="34" charset="0"/>
                          <a:cs typeface="Lato" panose="020F0502020204030203" pitchFamily="34" charset="0"/>
                        </a:rPr>
                        <a:t>Action / Rule</a:t>
                      </a:r>
                    </a:p>
                  </a:txBody>
                  <a:tcPr marL="85271" marR="85271" marT="42636" marB="42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buNone/>
                      </a:pPr>
                      <a:r>
                        <a:rPr lang="en-US" sz="1800" b="1" dirty="0">
                          <a:solidFill>
                            <a:schemeClr val="bg1"/>
                          </a:solidFill>
                          <a:latin typeface="Lato" panose="020F0502020204030203" pitchFamily="34" charset="0"/>
                          <a:ea typeface="Lato" panose="020F0502020204030203" pitchFamily="34" charset="0"/>
                          <a:cs typeface="Lato" panose="020F0502020204030203" pitchFamily="34" charset="0"/>
                        </a:rPr>
                        <a:t>Rationale</a:t>
                      </a:r>
                    </a:p>
                  </a:txBody>
                  <a:tcPr marL="85271" marR="85271" marT="42636" marB="42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extLst>
                  <a:ext uri="{0D108BD9-81ED-4DB2-BD59-A6C34878D82A}">
                    <a16:rowId xmlns:a16="http://schemas.microsoft.com/office/drawing/2014/main" val="1419406422"/>
                  </a:ext>
                </a:extLst>
              </a:tr>
              <a:tr h="755334">
                <a:tc>
                  <a:txBody>
                    <a:bodyPr/>
                    <a:lstStyle/>
                    <a:p>
                      <a:pPr>
                        <a:buNone/>
                      </a:pPr>
                      <a:r>
                        <a:rPr lang="en-US" sz="1400" b="1" dirty="0">
                          <a:latin typeface="Lato" panose="020F0502020204030203" pitchFamily="34" charset="0"/>
                          <a:ea typeface="Lato" panose="020F0502020204030203" pitchFamily="34" charset="0"/>
                          <a:cs typeface="Lato" panose="020F0502020204030203" pitchFamily="34" charset="0"/>
                        </a:rPr>
                        <a:t>Temperature</a:t>
                      </a:r>
                      <a:endParaRPr lang="en-US" sz="1400" dirty="0">
                        <a:latin typeface="Lato" panose="020F0502020204030203" pitchFamily="34" charset="0"/>
                        <a:ea typeface="Lato" panose="020F0502020204030203" pitchFamily="34" charset="0"/>
                        <a:cs typeface="Lato" panose="020F0502020204030203" pitchFamily="34" charset="0"/>
                      </a:endParaRPr>
                    </a:p>
                  </a:txBody>
                  <a:tcPr marL="85271" marR="85271" marT="42636" marB="42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400" b="1" dirty="0">
                          <a:latin typeface="Lato" panose="020F0502020204030203" pitchFamily="34" charset="0"/>
                          <a:ea typeface="Lato" panose="020F0502020204030203" pitchFamily="34" charset="0"/>
                          <a:cs typeface="Lato" panose="020F0502020204030203" pitchFamily="34" charset="0"/>
                        </a:rPr>
                        <a:t>AVOID HEAT.</a:t>
                      </a:r>
                      <a:r>
                        <a:rPr lang="en-US" sz="1400" dirty="0">
                          <a:latin typeface="Lato" panose="020F0502020204030203" pitchFamily="34" charset="0"/>
                          <a:ea typeface="Lato" panose="020F0502020204030203" pitchFamily="34" charset="0"/>
                          <a:cs typeface="Lato" panose="020F0502020204030203" pitchFamily="34" charset="0"/>
                        </a:rPr>
                        <a:t> Use </a:t>
                      </a:r>
                      <a:r>
                        <a:rPr lang="en-US" sz="1400" b="1" dirty="0">
                          <a:latin typeface="Lato" panose="020F0502020204030203" pitchFamily="34" charset="0"/>
                          <a:ea typeface="Lato" panose="020F0502020204030203" pitchFamily="34" charset="0"/>
                          <a:cs typeface="Lato" panose="020F0502020204030203" pitchFamily="34" charset="0"/>
                        </a:rPr>
                        <a:t>COLD</a:t>
                      </a:r>
                      <a:r>
                        <a:rPr lang="en-US" sz="1400" dirty="0">
                          <a:latin typeface="Lato" panose="020F0502020204030203" pitchFamily="34" charset="0"/>
                          <a:ea typeface="Lato" panose="020F0502020204030203" pitchFamily="34" charset="0"/>
                          <a:cs typeface="Lato" panose="020F0502020204030203" pitchFamily="34" charset="0"/>
                        </a:rPr>
                        <a:t> water for pre-treatment and soaking.</a:t>
                      </a:r>
                    </a:p>
                  </a:txBody>
                  <a:tcPr marL="85271" marR="85271" marT="42636" marB="42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400" dirty="0">
                          <a:latin typeface="Lato" panose="020F0502020204030203" pitchFamily="34" charset="0"/>
                          <a:ea typeface="Lato" panose="020F0502020204030203" pitchFamily="34" charset="0"/>
                          <a:cs typeface="Lato" panose="020F0502020204030203" pitchFamily="34" charset="0"/>
                        </a:rPr>
                        <a:t>Heat causes protein denaturing/coagulation, setting the stain permanently (making it insoluble).</a:t>
                      </a:r>
                    </a:p>
                  </a:txBody>
                  <a:tcPr marL="85271" marR="85271" marT="42636" marB="42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917314"/>
                  </a:ext>
                </a:extLst>
              </a:tr>
              <a:tr h="580858">
                <a:tc>
                  <a:txBody>
                    <a:bodyPr/>
                    <a:lstStyle/>
                    <a:p>
                      <a:pPr>
                        <a:buNone/>
                      </a:pPr>
                      <a:r>
                        <a:rPr lang="en-US" sz="1400" b="1">
                          <a:latin typeface="Lato" panose="020F0502020204030203" pitchFamily="34" charset="0"/>
                          <a:ea typeface="Lato" panose="020F0502020204030203" pitchFamily="34" charset="0"/>
                          <a:cs typeface="Lato" panose="020F0502020204030203" pitchFamily="34" charset="0"/>
                        </a:rPr>
                        <a:t>Soaking Time</a:t>
                      </a:r>
                      <a:endParaRPr lang="en-US" sz="1400">
                        <a:latin typeface="Lato" panose="020F0502020204030203" pitchFamily="34" charset="0"/>
                        <a:ea typeface="Lato" panose="020F0502020204030203" pitchFamily="34" charset="0"/>
                        <a:cs typeface="Lato" panose="020F0502020204030203" pitchFamily="34" charset="0"/>
                      </a:endParaRPr>
                    </a:p>
                  </a:txBody>
                  <a:tcPr marL="85271" marR="85271" marT="42636" marB="42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400" dirty="0">
                          <a:latin typeface="Lato" panose="020F0502020204030203" pitchFamily="34" charset="0"/>
                          <a:ea typeface="Lato" panose="020F0502020204030203" pitchFamily="34" charset="0"/>
                          <a:cs typeface="Lato" panose="020F0502020204030203" pitchFamily="34" charset="0"/>
                        </a:rPr>
                        <a:t>Pre-treat and allow the enzymatic solution to soak for </a:t>
                      </a:r>
                      <a:r>
                        <a:rPr lang="en-US" sz="1400" b="1" dirty="0">
                          <a:latin typeface="Lato" panose="020F0502020204030203" pitchFamily="34" charset="0"/>
                          <a:ea typeface="Lato" panose="020F0502020204030203" pitchFamily="34" charset="0"/>
                          <a:cs typeface="Lato" panose="020F0502020204030203" pitchFamily="34" charset="0"/>
                        </a:rPr>
                        <a:t>30 minutes up to several hours.</a:t>
                      </a:r>
                      <a:endParaRPr lang="en-US" sz="1400" dirty="0">
                        <a:latin typeface="Lato" panose="020F0502020204030203" pitchFamily="34" charset="0"/>
                        <a:ea typeface="Lato" panose="020F0502020204030203" pitchFamily="34" charset="0"/>
                        <a:cs typeface="Lato" panose="020F0502020204030203" pitchFamily="34" charset="0"/>
                      </a:endParaRPr>
                    </a:p>
                  </a:txBody>
                  <a:tcPr marL="85271" marR="85271" marT="42636" marB="42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400">
                          <a:latin typeface="Lato" panose="020F0502020204030203" pitchFamily="34" charset="0"/>
                          <a:ea typeface="Lato" panose="020F0502020204030203" pitchFamily="34" charset="0"/>
                          <a:cs typeface="Lato" panose="020F0502020204030203" pitchFamily="34" charset="0"/>
                        </a:rPr>
                        <a:t>Enzymes are slow-acting catalysts; they require time to fully "digest" the large protein molecules.</a:t>
                      </a:r>
                    </a:p>
                  </a:txBody>
                  <a:tcPr marL="85271" marR="85271" marT="42636" marB="42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5391513"/>
                  </a:ext>
                </a:extLst>
              </a:tr>
              <a:tr h="755334">
                <a:tc>
                  <a:txBody>
                    <a:bodyPr/>
                    <a:lstStyle/>
                    <a:p>
                      <a:pPr>
                        <a:buNone/>
                      </a:pPr>
                      <a:r>
                        <a:rPr lang="en-US" sz="1400" b="1" dirty="0">
                          <a:latin typeface="Lato" panose="020F0502020204030203" pitchFamily="34" charset="0"/>
                          <a:ea typeface="Lato" panose="020F0502020204030203" pitchFamily="34" charset="0"/>
                          <a:cs typeface="Lato" panose="020F0502020204030203" pitchFamily="34" charset="0"/>
                        </a:rPr>
                        <a:t>Fabric Safety</a:t>
                      </a:r>
                      <a:endParaRPr lang="en-US" sz="1400" dirty="0">
                        <a:latin typeface="Lato" panose="020F0502020204030203" pitchFamily="34" charset="0"/>
                        <a:ea typeface="Lato" panose="020F0502020204030203" pitchFamily="34" charset="0"/>
                        <a:cs typeface="Lato" panose="020F0502020204030203" pitchFamily="34" charset="0"/>
                      </a:endParaRPr>
                    </a:p>
                  </a:txBody>
                  <a:tcPr marL="85271" marR="85271" marT="42636" marB="42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400" dirty="0">
                          <a:latin typeface="Lato" panose="020F0502020204030203" pitchFamily="34" charset="0"/>
                          <a:ea typeface="Lato" panose="020F0502020204030203" pitchFamily="34" charset="0"/>
                          <a:cs typeface="Lato" panose="020F0502020204030203" pitchFamily="34" charset="0"/>
                        </a:rPr>
                        <a:t>Avoid strong enzymatic cleaners on </a:t>
                      </a:r>
                      <a:r>
                        <a:rPr lang="en-US" sz="1400" b="1" dirty="0">
                          <a:latin typeface="Lato" panose="020F0502020204030203" pitchFamily="34" charset="0"/>
                          <a:ea typeface="Lato" panose="020F0502020204030203" pitchFamily="34" charset="0"/>
                          <a:cs typeface="Lato" panose="020F0502020204030203" pitchFamily="34" charset="0"/>
                        </a:rPr>
                        <a:t>Wool </a:t>
                      </a:r>
                      <a:r>
                        <a:rPr lang="en-US" sz="1400" b="0" dirty="0">
                          <a:latin typeface="Lato" panose="020F0502020204030203" pitchFamily="34" charset="0"/>
                          <a:ea typeface="Lato" panose="020F0502020204030203" pitchFamily="34" charset="0"/>
                          <a:cs typeface="Lato" panose="020F0502020204030203" pitchFamily="34" charset="0"/>
                        </a:rPr>
                        <a:t>and</a:t>
                      </a:r>
                      <a:r>
                        <a:rPr lang="en-US" sz="1400" b="1" dirty="0">
                          <a:latin typeface="Lato" panose="020F0502020204030203" pitchFamily="34" charset="0"/>
                          <a:ea typeface="Lato" panose="020F0502020204030203" pitchFamily="34" charset="0"/>
                          <a:cs typeface="Lato" panose="020F0502020204030203" pitchFamily="34" charset="0"/>
                        </a:rPr>
                        <a:t> Silk.</a:t>
                      </a:r>
                      <a:endParaRPr lang="en-US" sz="1400" dirty="0">
                        <a:latin typeface="Lato" panose="020F0502020204030203" pitchFamily="34" charset="0"/>
                        <a:ea typeface="Lato" panose="020F0502020204030203" pitchFamily="34" charset="0"/>
                        <a:cs typeface="Lato" panose="020F0502020204030203" pitchFamily="34" charset="0"/>
                      </a:endParaRPr>
                    </a:p>
                  </a:txBody>
                  <a:tcPr marL="85271" marR="85271" marT="42636" marB="42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400" dirty="0">
                          <a:latin typeface="Lato" panose="020F0502020204030203" pitchFamily="34" charset="0"/>
                          <a:ea typeface="Lato" panose="020F0502020204030203" pitchFamily="34" charset="0"/>
                          <a:cs typeface="Lato" panose="020F0502020204030203" pitchFamily="34" charset="0"/>
                        </a:rPr>
                        <a:t>These fabrics are also protein-based and can be damaged or dissolved by aggressive enzymes.</a:t>
                      </a:r>
                    </a:p>
                  </a:txBody>
                  <a:tcPr marL="85271" marR="85271" marT="42636" marB="42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2171552"/>
                  </a:ext>
                </a:extLst>
              </a:tr>
              <a:tr h="755334">
                <a:tc>
                  <a:txBody>
                    <a:bodyPr/>
                    <a:lstStyle/>
                    <a:p>
                      <a:pPr>
                        <a:buNone/>
                      </a:pPr>
                      <a:r>
                        <a:rPr lang="en-US" sz="1400" b="1">
                          <a:latin typeface="Lato" panose="020F0502020204030203" pitchFamily="34" charset="0"/>
                          <a:ea typeface="Lato" panose="020F0502020204030203" pitchFamily="34" charset="0"/>
                          <a:cs typeface="Lato" panose="020F0502020204030203" pitchFamily="34" charset="0"/>
                        </a:rPr>
                        <a:t>Combination Stains</a:t>
                      </a:r>
                      <a:endParaRPr lang="en-US" sz="1400">
                        <a:latin typeface="Lato" panose="020F0502020204030203" pitchFamily="34" charset="0"/>
                        <a:ea typeface="Lato" panose="020F0502020204030203" pitchFamily="34" charset="0"/>
                        <a:cs typeface="Lato" panose="020F0502020204030203" pitchFamily="34" charset="0"/>
                      </a:endParaRPr>
                    </a:p>
                  </a:txBody>
                  <a:tcPr marL="85271" marR="85271" marT="42636" marB="42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400" dirty="0">
                          <a:latin typeface="Lato" panose="020F0502020204030203" pitchFamily="34" charset="0"/>
                          <a:ea typeface="Lato" panose="020F0502020204030203" pitchFamily="34" charset="0"/>
                          <a:cs typeface="Lato" panose="020F0502020204030203" pitchFamily="34" charset="0"/>
                        </a:rPr>
                        <a:t>If a stain has an oil component (e.g., milk, greasy meat), pre-treat (surfactant) </a:t>
                      </a:r>
                      <a:r>
                        <a:rPr lang="en-US" sz="1400" i="1" dirty="0">
                          <a:latin typeface="Lato" panose="020F0502020204030203" pitchFamily="34" charset="0"/>
                          <a:ea typeface="Lato" panose="020F0502020204030203" pitchFamily="34" charset="0"/>
                          <a:cs typeface="Lato" panose="020F0502020204030203" pitchFamily="34" charset="0"/>
                        </a:rPr>
                        <a:t>before</a:t>
                      </a:r>
                      <a:r>
                        <a:rPr lang="en-US" sz="1400" dirty="0">
                          <a:latin typeface="Lato" panose="020F0502020204030203" pitchFamily="34" charset="0"/>
                          <a:ea typeface="Lato" panose="020F0502020204030203" pitchFamily="34" charset="0"/>
                          <a:cs typeface="Lato" panose="020F0502020204030203" pitchFamily="34" charset="0"/>
                        </a:rPr>
                        <a:t> using the enzyme.</a:t>
                      </a:r>
                    </a:p>
                  </a:txBody>
                  <a:tcPr marL="85271" marR="85271" marT="42636" marB="42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400" dirty="0">
                          <a:latin typeface="Lato" panose="020F0502020204030203" pitchFamily="34" charset="0"/>
                          <a:ea typeface="Lato" panose="020F0502020204030203" pitchFamily="34" charset="0"/>
                          <a:cs typeface="Lato" panose="020F0502020204030203" pitchFamily="34" charset="0"/>
                        </a:rPr>
                        <a:t>Lipase enzymes (for oil/fat) or strong surfactants must break the fatty part first to allow the protease access to the protein core.</a:t>
                      </a:r>
                    </a:p>
                  </a:txBody>
                  <a:tcPr marL="85271" marR="85271" marT="42636" marB="42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3990864"/>
                  </a:ext>
                </a:extLst>
              </a:tr>
              <a:tr h="755334">
                <a:tc>
                  <a:txBody>
                    <a:bodyPr/>
                    <a:lstStyle/>
                    <a:p>
                      <a:pPr>
                        <a:buNone/>
                      </a:pPr>
                      <a:r>
                        <a:rPr lang="en-US" sz="1400" b="1" dirty="0">
                          <a:latin typeface="Lato" panose="020F0502020204030203" pitchFamily="34" charset="0"/>
                          <a:ea typeface="Lato" panose="020F0502020204030203" pitchFamily="34" charset="0"/>
                          <a:cs typeface="Lato" panose="020F0502020204030203" pitchFamily="34" charset="0"/>
                        </a:rPr>
                        <a:t>Drying Check</a:t>
                      </a:r>
                      <a:endParaRPr lang="en-US" sz="1400" dirty="0">
                        <a:latin typeface="Lato" panose="020F0502020204030203" pitchFamily="34" charset="0"/>
                        <a:ea typeface="Lato" panose="020F0502020204030203" pitchFamily="34" charset="0"/>
                        <a:cs typeface="Lato" panose="020F0502020204030203" pitchFamily="34" charset="0"/>
                      </a:endParaRPr>
                    </a:p>
                  </a:txBody>
                  <a:tcPr marL="85271" marR="85271" marT="42636" marB="42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400" dirty="0">
                          <a:latin typeface="Lato" panose="020F0502020204030203" pitchFamily="34" charset="0"/>
                          <a:ea typeface="Lato" panose="020F0502020204030203" pitchFamily="34" charset="0"/>
                          <a:cs typeface="Lato" panose="020F0502020204030203" pitchFamily="34" charset="0"/>
                        </a:rPr>
                        <a:t>Always air dry the garment after washing. </a:t>
                      </a:r>
                      <a:r>
                        <a:rPr lang="en-US" sz="1400" b="1" dirty="0">
                          <a:latin typeface="Lato" panose="020F0502020204030203" pitchFamily="34" charset="0"/>
                          <a:ea typeface="Lato" panose="020F0502020204030203" pitchFamily="34" charset="0"/>
                          <a:cs typeface="Lato" panose="020F0502020204030203" pitchFamily="34" charset="0"/>
                        </a:rPr>
                        <a:t>Do not use the machine dryer</a:t>
                      </a:r>
                      <a:r>
                        <a:rPr lang="en-US" sz="1400" dirty="0">
                          <a:latin typeface="Lato" panose="020F0502020204030203" pitchFamily="34" charset="0"/>
                          <a:ea typeface="Lato" panose="020F0502020204030203" pitchFamily="34" charset="0"/>
                          <a:cs typeface="Lato" panose="020F0502020204030203" pitchFamily="34" charset="0"/>
                        </a:rPr>
                        <a:t> unless the stain is completely gone.</a:t>
                      </a:r>
                    </a:p>
                  </a:txBody>
                  <a:tcPr marL="85271" marR="85271" marT="42636" marB="42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400" dirty="0">
                          <a:latin typeface="Lato" panose="020F0502020204030203" pitchFamily="34" charset="0"/>
                          <a:ea typeface="Lato" panose="020F0502020204030203" pitchFamily="34" charset="0"/>
                          <a:cs typeface="Lato" panose="020F0502020204030203" pitchFamily="34" charset="0"/>
                        </a:rPr>
                        <a:t>Air drying allows you to confirm the stain's removal without the risk of permanently setting any remaining residue.</a:t>
                      </a:r>
                    </a:p>
                  </a:txBody>
                  <a:tcPr marL="85271" marR="85271" marT="42636" marB="42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5007344"/>
                  </a:ext>
                </a:extLst>
              </a:tr>
            </a:tbl>
          </a:graphicData>
        </a:graphic>
      </p:graphicFrame>
      <p:sp>
        <p:nvSpPr>
          <p:cNvPr id="2" name="Title 1">
            <a:extLst>
              <a:ext uri="{FF2B5EF4-FFF2-40B4-BE49-F238E27FC236}">
                <a16:creationId xmlns:a16="http://schemas.microsoft.com/office/drawing/2014/main" id="{02C52547-4803-8F13-5979-FD8A2A1BC495}"/>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007DC2"/>
                </a:solidFill>
                <a:latin typeface="Arial" panose="020B0604020202020204" pitchFamily="34" charset="0"/>
                <a:cs typeface="Arial" panose="020B0604020202020204" pitchFamily="34" charset="0"/>
              </a:rPr>
              <a:t>Enzymes: Other Considerations</a:t>
            </a:r>
          </a:p>
        </p:txBody>
      </p:sp>
    </p:spTree>
    <p:extLst>
      <p:ext uri="{BB962C8B-B14F-4D97-AF65-F5344CB8AC3E}">
        <p14:creationId xmlns:p14="http://schemas.microsoft.com/office/powerpoint/2010/main" val="2449802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E04BC-CA62-22BA-59A5-1D1CC7490B3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E868BE-F315-5DA8-1D2E-AB3178352C91}"/>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pPr/>
              <a:t>12</a:t>
            </a:fld>
            <a:endParaRPr lang="en-US" dirty="0"/>
          </a:p>
        </p:txBody>
      </p:sp>
      <p:sp>
        <p:nvSpPr>
          <p:cNvPr id="7" name="Content Placeholder 2">
            <a:extLst>
              <a:ext uri="{FF2B5EF4-FFF2-40B4-BE49-F238E27FC236}">
                <a16:creationId xmlns:a16="http://schemas.microsoft.com/office/drawing/2014/main" id="{E26BDAD4-68CA-14C9-7B48-D0A989EE61E1}"/>
              </a:ext>
            </a:extLst>
          </p:cNvPr>
          <p:cNvSpPr txBox="1">
            <a:spLocks/>
          </p:cNvSpPr>
          <p:nvPr/>
        </p:nvSpPr>
        <p:spPr>
          <a:xfrm>
            <a:off x="455720" y="1158078"/>
            <a:ext cx="11633202" cy="5148061"/>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B050"/>
                </a:solidFill>
                <a:latin typeface="Arial" panose="020B0604020202020204" pitchFamily="34" charset="0"/>
                <a:ea typeface="Lato" panose="020F0502020204030203" pitchFamily="34" charset="0"/>
                <a:cs typeface="Arial" panose="020B0604020202020204" pitchFamily="34" charset="0"/>
              </a:rPr>
              <a:t>What Are They?</a:t>
            </a:r>
          </a:p>
          <a:p>
            <a:r>
              <a:rPr lang="en-US" sz="1800" dirty="0">
                <a:latin typeface="Arial" panose="020B0604020202020204" pitchFamily="34" charset="0"/>
                <a:ea typeface="Lato" panose="020F0502020204030203" pitchFamily="34" charset="0"/>
                <a:cs typeface="Arial" panose="020B0604020202020204" pitchFamily="34" charset="0"/>
              </a:rPr>
              <a:t>These are stains composed of fats (lipids), oils (triglycerides), and hydrocarbons.</a:t>
            </a:r>
          </a:p>
          <a:p>
            <a:endParaRPr lang="en-US" sz="1800" dirty="0">
              <a:latin typeface="Arial" panose="020B0604020202020204" pitchFamily="34" charset="0"/>
              <a:ea typeface="Lato" panose="020F0502020204030203" pitchFamily="34" charset="0"/>
              <a:cs typeface="Arial" panose="020B0604020202020204" pitchFamily="34" charset="0"/>
            </a:endParaRPr>
          </a:p>
          <a:p>
            <a:r>
              <a:rPr lang="en-US" sz="1800" b="1" dirty="0">
                <a:latin typeface="Arial" panose="020B0604020202020204" pitchFamily="34" charset="0"/>
                <a:ea typeface="Lato" panose="020F0502020204030203" pitchFamily="34" charset="0"/>
                <a:cs typeface="Arial" panose="020B0604020202020204" pitchFamily="34" charset="0"/>
              </a:rPr>
              <a:t>Chemistry:</a:t>
            </a:r>
            <a:r>
              <a:rPr lang="en-US" sz="1800" dirty="0">
                <a:latin typeface="Arial" panose="020B0604020202020204" pitchFamily="34" charset="0"/>
                <a:ea typeface="Lato" panose="020F0502020204030203" pitchFamily="34" charset="0"/>
                <a:cs typeface="Arial" panose="020B0604020202020204" pitchFamily="34" charset="0"/>
              </a:rPr>
              <a:t> Oil/grease molecules are </a:t>
            </a:r>
            <a:r>
              <a:rPr lang="en-US" sz="1800" b="1" dirty="0">
                <a:latin typeface="Arial" panose="020B0604020202020204" pitchFamily="34" charset="0"/>
                <a:ea typeface="Lato" panose="020F0502020204030203" pitchFamily="34" charset="0"/>
                <a:cs typeface="Arial" panose="020B0604020202020204" pitchFamily="34" charset="0"/>
              </a:rPr>
              <a:t>non-polar</a:t>
            </a:r>
            <a:r>
              <a:rPr lang="en-US" sz="1800" dirty="0">
                <a:latin typeface="Arial" panose="020B0604020202020204" pitchFamily="34" charset="0"/>
                <a:ea typeface="Lato" panose="020F0502020204030203" pitchFamily="34" charset="0"/>
                <a:cs typeface="Arial" panose="020B0604020202020204" pitchFamily="34" charset="0"/>
              </a:rPr>
              <a:t>. (No distinct positive or negative ends in the chemical)</a:t>
            </a:r>
          </a:p>
          <a:p>
            <a:endParaRPr lang="en-US" sz="1800" dirty="0">
              <a:latin typeface="Arial" panose="020B0604020202020204" pitchFamily="34" charset="0"/>
              <a:ea typeface="Lato" panose="020F0502020204030203" pitchFamily="34" charset="0"/>
              <a:cs typeface="Arial" panose="020B0604020202020204" pitchFamily="34" charset="0"/>
            </a:endParaRPr>
          </a:p>
          <a:p>
            <a:r>
              <a:rPr lang="en-US" sz="1800" b="1" dirty="0">
                <a:latin typeface="Arial" panose="020B0604020202020204" pitchFamily="34" charset="0"/>
                <a:ea typeface="Lato" panose="020F0502020204030203" pitchFamily="34" charset="0"/>
                <a:cs typeface="Arial" panose="020B0604020202020204" pitchFamily="34" charset="0"/>
              </a:rPr>
              <a:t>The Problem:</a:t>
            </a:r>
            <a:r>
              <a:rPr lang="en-US" sz="1800" dirty="0">
                <a:latin typeface="Arial" panose="020B0604020202020204" pitchFamily="34" charset="0"/>
                <a:ea typeface="Lato" panose="020F0502020204030203" pitchFamily="34" charset="0"/>
                <a:cs typeface="Arial" panose="020B0604020202020204" pitchFamily="34" charset="0"/>
              </a:rPr>
              <a:t> Laundry water is </a:t>
            </a:r>
            <a:r>
              <a:rPr lang="en-US" sz="1800" b="1" dirty="0">
                <a:latin typeface="Arial" panose="020B0604020202020204" pitchFamily="34" charset="0"/>
                <a:ea typeface="Lato" panose="020F0502020204030203" pitchFamily="34" charset="0"/>
                <a:cs typeface="Arial" panose="020B0604020202020204" pitchFamily="34" charset="0"/>
              </a:rPr>
              <a:t>polar</a:t>
            </a:r>
            <a:r>
              <a:rPr lang="en-US" sz="1800" dirty="0">
                <a:latin typeface="Arial" panose="020B0604020202020204" pitchFamily="34" charset="0"/>
                <a:ea typeface="Lato" panose="020F0502020204030203" pitchFamily="34" charset="0"/>
                <a:cs typeface="Arial" panose="020B0604020202020204" pitchFamily="34" charset="0"/>
              </a:rPr>
              <a:t>. As the rule "like dissolves like" suggests, water and oil naturally repel each other.</a:t>
            </a:r>
          </a:p>
          <a:p>
            <a:endParaRPr lang="en-US" sz="1800" dirty="0">
              <a:latin typeface="Arial" panose="020B0604020202020204" pitchFamily="34" charset="0"/>
              <a:ea typeface="Lato" panose="020F0502020204030203" pitchFamily="34" charset="0"/>
              <a:cs typeface="Arial" panose="020B0604020202020204" pitchFamily="34" charset="0"/>
            </a:endParaRPr>
          </a:p>
          <a:p>
            <a:r>
              <a:rPr lang="en-US" sz="1800" dirty="0">
                <a:latin typeface="Arial" panose="020B0604020202020204" pitchFamily="34" charset="0"/>
                <a:ea typeface="Lato" panose="020F0502020204030203" pitchFamily="34" charset="0"/>
                <a:cs typeface="Arial" panose="020B0604020202020204" pitchFamily="34" charset="0"/>
              </a:rPr>
              <a:t>The non-polar oil molecules lock deep into the non-polar pockets of the fabric fibers, creating a strong bond that simple water and agitation cannot break or dissolve.</a:t>
            </a:r>
          </a:p>
          <a:p>
            <a:endParaRPr lang="en-US" sz="1800" dirty="0">
              <a:latin typeface="Arial" panose="020B0604020202020204" pitchFamily="34" charset="0"/>
              <a:ea typeface="Lato" panose="020F0502020204030203"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7F9AA5F7-093E-FC3B-0AA7-63542768BF14}"/>
              </a:ext>
            </a:extLst>
          </p:cNvPr>
          <p:cNvGraphicFramePr>
            <a:graphicFrameLocks noGrp="1"/>
          </p:cNvGraphicFramePr>
          <p:nvPr>
            <p:extLst>
              <p:ext uri="{D42A27DB-BD31-4B8C-83A1-F6EECF244321}">
                <p14:modId xmlns:p14="http://schemas.microsoft.com/office/powerpoint/2010/main" val="2649359811"/>
              </p:ext>
            </p:extLst>
          </p:nvPr>
        </p:nvGraphicFramePr>
        <p:xfrm>
          <a:off x="642232" y="4148843"/>
          <a:ext cx="6580760" cy="1371600"/>
        </p:xfrm>
        <a:graphic>
          <a:graphicData uri="http://schemas.openxmlformats.org/drawingml/2006/table">
            <a:tbl>
              <a:tblPr/>
              <a:tblGrid>
                <a:gridCol w="1417089">
                  <a:extLst>
                    <a:ext uri="{9D8B030D-6E8A-4147-A177-3AD203B41FA5}">
                      <a16:colId xmlns:a16="http://schemas.microsoft.com/office/drawing/2014/main" val="3838554213"/>
                    </a:ext>
                  </a:extLst>
                </a:gridCol>
                <a:gridCol w="5163671">
                  <a:extLst>
                    <a:ext uri="{9D8B030D-6E8A-4147-A177-3AD203B41FA5}">
                      <a16:colId xmlns:a16="http://schemas.microsoft.com/office/drawing/2014/main" val="1525199262"/>
                    </a:ext>
                  </a:extLst>
                </a:gridCol>
              </a:tblGrid>
              <a:tr h="0">
                <a:tc>
                  <a:txBody>
                    <a:bodyPr/>
                    <a:lstStyle/>
                    <a:p>
                      <a:pPr algn="ctr">
                        <a:buNone/>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lgn="ctr">
                        <a:buNone/>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Examples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extLst>
                  <a:ext uri="{0D108BD9-81ED-4DB2-BD59-A6C34878D82A}">
                    <a16:rowId xmlns:a16="http://schemas.microsoft.com/office/drawing/2014/main" val="3135678382"/>
                  </a:ext>
                </a:extLst>
              </a:tr>
              <a:tr h="0">
                <a:tc>
                  <a:txBody>
                    <a:bodyPr/>
                    <a:lstStyle/>
                    <a:p>
                      <a:pPr algn="ctr">
                        <a:buNone/>
                      </a:pPr>
                      <a:r>
                        <a:rPr lang="en-US" sz="1600" b="1" dirty="0">
                          <a:latin typeface="Lato" panose="020F0502020204030203" pitchFamily="34" charset="0"/>
                          <a:ea typeface="Lato" panose="020F0502020204030203" pitchFamily="34" charset="0"/>
                          <a:cs typeface="Lato" panose="020F0502020204030203" pitchFamily="34" charset="0"/>
                        </a:rPr>
                        <a:t>Cooking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a:latin typeface="Lato" panose="020F0502020204030203" pitchFamily="34" charset="0"/>
                          <a:ea typeface="Lato" panose="020F0502020204030203" pitchFamily="34" charset="0"/>
                          <a:cs typeface="Lato" panose="020F0502020204030203" pitchFamily="34" charset="0"/>
                        </a:rPr>
                        <a:t>Butter, Olive Oil, Salad Dressing, Grease, Peanut Butter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2589000"/>
                  </a:ext>
                </a:extLst>
              </a:tr>
              <a:tr h="0">
                <a:tc>
                  <a:txBody>
                    <a:bodyPr/>
                    <a:lstStyle/>
                    <a:p>
                      <a:pPr algn="ctr">
                        <a:buNone/>
                      </a:pPr>
                      <a:r>
                        <a:rPr lang="en-US" sz="1600" b="1" dirty="0">
                          <a:latin typeface="Lato" panose="020F0502020204030203" pitchFamily="34" charset="0"/>
                          <a:ea typeface="Lato" panose="020F0502020204030203" pitchFamily="34" charset="0"/>
                          <a:cs typeface="Lato" panose="020F0502020204030203" pitchFamily="34" charset="0"/>
                        </a:rPr>
                        <a:t>Cosmetic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latin typeface="Lato" panose="020F0502020204030203" pitchFamily="34" charset="0"/>
                          <a:ea typeface="Lato" panose="020F0502020204030203" pitchFamily="34" charset="0"/>
                          <a:cs typeface="Lato" panose="020F0502020204030203" pitchFamily="34" charset="0"/>
                        </a:rPr>
                        <a:t>Lipstick, Foundation, Body Oil, Heavy Creams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4973005"/>
                  </a:ext>
                </a:extLst>
              </a:tr>
              <a:tr h="0">
                <a:tc>
                  <a:txBody>
                    <a:bodyPr/>
                    <a:lstStyle/>
                    <a:p>
                      <a:pPr algn="ctr">
                        <a:buNone/>
                      </a:pPr>
                      <a:r>
                        <a:rPr lang="en-US" sz="1600" b="1" dirty="0">
                          <a:latin typeface="Lato" panose="020F0502020204030203" pitchFamily="34" charset="0"/>
                          <a:ea typeface="Lato" panose="020F0502020204030203" pitchFamily="34" charset="0"/>
                          <a:cs typeface="Lato" panose="020F0502020204030203" pitchFamily="34" charset="0"/>
                        </a:rPr>
                        <a:t>Industrial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latin typeface="Lato" panose="020F0502020204030203" pitchFamily="34" charset="0"/>
                          <a:ea typeface="Lato" panose="020F0502020204030203" pitchFamily="34" charset="0"/>
                          <a:cs typeface="Lato" panose="020F0502020204030203" pitchFamily="34" charset="0"/>
                        </a:rPr>
                        <a:t>Motor Oil, Tar, Automotive Grease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7436140"/>
                  </a:ext>
                </a:extLst>
              </a:tr>
            </a:tbl>
          </a:graphicData>
        </a:graphic>
      </p:graphicFrame>
      <p:sp>
        <p:nvSpPr>
          <p:cNvPr id="2" name="Title 1">
            <a:extLst>
              <a:ext uri="{FF2B5EF4-FFF2-40B4-BE49-F238E27FC236}">
                <a16:creationId xmlns:a16="http://schemas.microsoft.com/office/drawing/2014/main" id="{442194AD-1E6E-80D0-FE76-25F29304EC1A}"/>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007DC2"/>
                </a:solidFill>
                <a:latin typeface="Arial" panose="020B0604020202020204" pitchFamily="34" charset="0"/>
                <a:cs typeface="Arial" panose="020B0604020202020204" pitchFamily="34" charset="0"/>
              </a:rPr>
              <a:t>Oil &amp; Grease Stains</a:t>
            </a:r>
          </a:p>
        </p:txBody>
      </p:sp>
      <p:pic>
        <p:nvPicPr>
          <p:cNvPr id="6" name="Picture 5">
            <a:extLst>
              <a:ext uri="{FF2B5EF4-FFF2-40B4-BE49-F238E27FC236}">
                <a16:creationId xmlns:a16="http://schemas.microsoft.com/office/drawing/2014/main" id="{D54D6426-DB2F-3F23-51E5-4943C2D29C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64147" y="3953582"/>
            <a:ext cx="1520619" cy="2144463"/>
          </a:xfrm>
          <a:prstGeom prst="rect">
            <a:avLst/>
          </a:prstGeom>
        </p:spPr>
      </p:pic>
      <p:pic>
        <p:nvPicPr>
          <p:cNvPr id="9" name="Picture 8">
            <a:extLst>
              <a:ext uri="{FF2B5EF4-FFF2-40B4-BE49-F238E27FC236}">
                <a16:creationId xmlns:a16="http://schemas.microsoft.com/office/drawing/2014/main" id="{67BB0E44-84B3-2E80-88CB-AA60E84419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9504" y="3871213"/>
            <a:ext cx="2341097" cy="2265252"/>
          </a:xfrm>
          <a:prstGeom prst="rect">
            <a:avLst/>
          </a:prstGeom>
        </p:spPr>
      </p:pic>
    </p:spTree>
    <p:extLst>
      <p:ext uri="{BB962C8B-B14F-4D97-AF65-F5344CB8AC3E}">
        <p14:creationId xmlns:p14="http://schemas.microsoft.com/office/powerpoint/2010/main" val="194994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A54CE-B8ED-BF57-68C8-5EB3AC15637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756297-DF3A-3E13-6BDA-E94E4CFB8BB5}"/>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pPr/>
              <a:t>13</a:t>
            </a:fld>
            <a:endParaRPr lang="en-US" dirty="0"/>
          </a:p>
        </p:txBody>
      </p:sp>
      <p:sp>
        <p:nvSpPr>
          <p:cNvPr id="7" name="Content Placeholder 2">
            <a:extLst>
              <a:ext uri="{FF2B5EF4-FFF2-40B4-BE49-F238E27FC236}">
                <a16:creationId xmlns:a16="http://schemas.microsoft.com/office/drawing/2014/main" id="{B7B864B6-4EBE-1FC9-6D1C-9F43F1C56400}"/>
              </a:ext>
            </a:extLst>
          </p:cNvPr>
          <p:cNvSpPr txBox="1">
            <a:spLocks/>
          </p:cNvSpPr>
          <p:nvPr/>
        </p:nvSpPr>
        <p:spPr>
          <a:xfrm>
            <a:off x="442174" y="1265468"/>
            <a:ext cx="11633202" cy="1759024"/>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latin typeface="Arial" panose="020B0604020202020204" pitchFamily="34" charset="0"/>
                <a:ea typeface="Lato" panose="020F0502020204030203" pitchFamily="34" charset="0"/>
                <a:cs typeface="Arial" panose="020B0604020202020204" pitchFamily="34" charset="0"/>
              </a:rPr>
              <a:t>Surfactant molecules are the fundamental tools for cleaning non-polar (oil/grease) </a:t>
            </a:r>
            <a:br>
              <a:rPr lang="en-US" sz="1700" dirty="0">
                <a:latin typeface="Arial" panose="020B0604020202020204" pitchFamily="34" charset="0"/>
                <a:ea typeface="Lato" panose="020F0502020204030203" pitchFamily="34" charset="0"/>
                <a:cs typeface="Arial" panose="020B0604020202020204" pitchFamily="34" charset="0"/>
              </a:rPr>
            </a:br>
            <a:r>
              <a:rPr lang="en-US" sz="1700" dirty="0">
                <a:latin typeface="Arial" panose="020B0604020202020204" pitchFamily="34" charset="0"/>
                <a:ea typeface="Lato" panose="020F0502020204030203" pitchFamily="34" charset="0"/>
                <a:cs typeface="Arial" panose="020B0604020202020204" pitchFamily="34" charset="0"/>
              </a:rPr>
              <a:t>stains because they are </a:t>
            </a:r>
            <a:r>
              <a:rPr lang="en-US" sz="1700" b="1" dirty="0">
                <a:latin typeface="Arial" panose="020B0604020202020204" pitchFamily="34" charset="0"/>
                <a:ea typeface="Lato" panose="020F0502020204030203" pitchFamily="34" charset="0"/>
                <a:cs typeface="Arial" panose="020B0604020202020204" pitchFamily="34" charset="0"/>
              </a:rPr>
              <a:t>amphiphilic</a:t>
            </a:r>
            <a:r>
              <a:rPr lang="en-US" sz="1700" dirty="0">
                <a:latin typeface="Arial" panose="020B0604020202020204" pitchFamily="34" charset="0"/>
                <a:ea typeface="Lato" panose="020F0502020204030203" pitchFamily="34" charset="0"/>
                <a:cs typeface="Arial" panose="020B0604020202020204" pitchFamily="34" charset="0"/>
              </a:rPr>
              <a:t>: they have a dual affinity.</a:t>
            </a:r>
          </a:p>
          <a:p>
            <a:endParaRPr lang="en-US" sz="1700" dirty="0">
              <a:latin typeface="Arial" panose="020B0604020202020204" pitchFamily="34" charset="0"/>
              <a:ea typeface="Lato" panose="020F0502020204030203" pitchFamily="34" charset="0"/>
              <a:cs typeface="Arial" panose="020B0604020202020204" pitchFamily="34" charset="0"/>
            </a:endParaRPr>
          </a:p>
          <a:p>
            <a:r>
              <a:rPr lang="en-US" sz="1700" b="1" dirty="0">
                <a:latin typeface="Arial" panose="020B0604020202020204" pitchFamily="34" charset="0"/>
                <a:ea typeface="Lato" panose="020F0502020204030203" pitchFamily="34" charset="0"/>
                <a:cs typeface="Arial" panose="020B0604020202020204" pitchFamily="34" charset="0"/>
              </a:rPr>
              <a:t>Hydrophilic Head:</a:t>
            </a:r>
            <a:r>
              <a:rPr lang="en-US" sz="1700" dirty="0">
                <a:latin typeface="Arial" panose="020B0604020202020204" pitchFamily="34" charset="0"/>
                <a:ea typeface="Lato" panose="020F0502020204030203" pitchFamily="34" charset="0"/>
                <a:cs typeface="Arial" panose="020B0604020202020204" pitchFamily="34" charset="0"/>
              </a:rPr>
              <a:t> (Water-loving) This part is polar and interacts with the wash water.</a:t>
            </a:r>
          </a:p>
          <a:p>
            <a:endParaRPr lang="en-US" sz="1700" dirty="0">
              <a:latin typeface="Arial" panose="020B0604020202020204" pitchFamily="34" charset="0"/>
              <a:ea typeface="Lato" panose="020F0502020204030203" pitchFamily="34" charset="0"/>
              <a:cs typeface="Arial" panose="020B0604020202020204" pitchFamily="34" charset="0"/>
            </a:endParaRPr>
          </a:p>
          <a:p>
            <a:r>
              <a:rPr lang="en-US" sz="1700" b="1" dirty="0">
                <a:latin typeface="Arial" panose="020B0604020202020204" pitchFamily="34" charset="0"/>
                <a:ea typeface="Lato" panose="020F0502020204030203" pitchFamily="34" charset="0"/>
                <a:cs typeface="Arial" panose="020B0604020202020204" pitchFamily="34" charset="0"/>
              </a:rPr>
              <a:t>Hydrophobic Tail:</a:t>
            </a:r>
            <a:r>
              <a:rPr lang="en-US" sz="1700" dirty="0">
                <a:latin typeface="Arial" panose="020B0604020202020204" pitchFamily="34" charset="0"/>
                <a:ea typeface="Lato" panose="020F0502020204030203" pitchFamily="34" charset="0"/>
                <a:cs typeface="Arial" panose="020B0604020202020204" pitchFamily="34" charset="0"/>
              </a:rPr>
              <a:t> (Water-fearing / Oil-loving) This part is non-polar and interacts with the oil stain.</a:t>
            </a:r>
          </a:p>
          <a:p>
            <a:endParaRPr lang="en-US" sz="1700" dirty="0">
              <a:latin typeface="Arial" panose="020B0604020202020204" pitchFamily="34" charset="0"/>
              <a:ea typeface="Lato" panose="020F0502020204030203" pitchFamily="34" charset="0"/>
              <a:cs typeface="Arial" panose="020B0604020202020204" pitchFamily="34" charset="0"/>
            </a:endParaRPr>
          </a:p>
        </p:txBody>
      </p:sp>
      <p:pic>
        <p:nvPicPr>
          <p:cNvPr id="6" name="Picture 5" descr="A diagram of a cell&#10;&#10;AI-generated content may be incorrect.">
            <a:extLst>
              <a:ext uri="{FF2B5EF4-FFF2-40B4-BE49-F238E27FC236}">
                <a16:creationId xmlns:a16="http://schemas.microsoft.com/office/drawing/2014/main" id="{F123ED44-E767-7072-FE96-5542D1E2DA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720" y="3296325"/>
            <a:ext cx="2794569" cy="2794569"/>
          </a:xfrm>
          <a:prstGeom prst="rect">
            <a:avLst/>
          </a:prstGeom>
        </p:spPr>
      </p:pic>
      <p:sp>
        <p:nvSpPr>
          <p:cNvPr id="2" name="Title 1">
            <a:extLst>
              <a:ext uri="{FF2B5EF4-FFF2-40B4-BE49-F238E27FC236}">
                <a16:creationId xmlns:a16="http://schemas.microsoft.com/office/drawing/2014/main" id="{0EFF6F96-13C1-1352-0E53-4072C247F896}"/>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007DC2"/>
                </a:solidFill>
                <a:latin typeface="Arial" panose="020B0604020202020204" pitchFamily="34" charset="0"/>
                <a:cs typeface="Arial" panose="020B0604020202020204" pitchFamily="34" charset="0"/>
              </a:rPr>
              <a:t>Primary Removal Agents: Oil &amp; Grease Stains</a:t>
            </a:r>
          </a:p>
        </p:txBody>
      </p:sp>
      <p:sp>
        <p:nvSpPr>
          <p:cNvPr id="5" name="TextBox 4">
            <a:extLst>
              <a:ext uri="{FF2B5EF4-FFF2-40B4-BE49-F238E27FC236}">
                <a16:creationId xmlns:a16="http://schemas.microsoft.com/office/drawing/2014/main" id="{BFF9FB40-2643-C753-EE7F-3117C677A0A5}"/>
              </a:ext>
            </a:extLst>
          </p:cNvPr>
          <p:cNvSpPr txBox="1"/>
          <p:nvPr/>
        </p:nvSpPr>
        <p:spPr>
          <a:xfrm>
            <a:off x="442174" y="3176568"/>
            <a:ext cx="8884706" cy="2242473"/>
          </a:xfrm>
          <a:prstGeom prst="rect">
            <a:avLst/>
          </a:prstGeom>
          <a:noFill/>
        </p:spPr>
        <p:txBody>
          <a:bodyPr wrap="square">
            <a:spAutoFit/>
          </a:bodyPr>
          <a:lstStyle/>
          <a:p>
            <a:pPr marL="0" indent="0">
              <a:lnSpc>
                <a:spcPct val="150000"/>
              </a:lnSpc>
              <a:buNone/>
            </a:pPr>
            <a:r>
              <a:rPr lang="en-US" sz="1800" b="1" dirty="0">
                <a:solidFill>
                  <a:srgbClr val="00B050"/>
                </a:solidFill>
                <a:latin typeface="Arial" panose="020B0604020202020204" pitchFamily="34" charset="0"/>
                <a:ea typeface="Lato" panose="020F0502020204030203" pitchFamily="34" charset="0"/>
                <a:cs typeface="Arial" panose="020B0604020202020204" pitchFamily="34" charset="0"/>
              </a:rPr>
              <a:t>The Micelle Mechanism (Emulsification)</a:t>
            </a:r>
          </a:p>
          <a:p>
            <a:pPr>
              <a:lnSpc>
                <a:spcPct val="150000"/>
              </a:lnSpc>
            </a:pPr>
            <a:r>
              <a:rPr lang="en-US" sz="1700" dirty="0">
                <a:latin typeface="Arial" panose="020B0604020202020204" pitchFamily="34" charset="0"/>
                <a:ea typeface="Lato" panose="020F0502020204030203" pitchFamily="34" charset="0"/>
                <a:cs typeface="Arial" panose="020B0604020202020204" pitchFamily="34" charset="0"/>
              </a:rPr>
              <a:t>When added to water, surfactants aggregate around oil droplets to form </a:t>
            </a:r>
            <a:r>
              <a:rPr lang="en-US" sz="1700" b="1" dirty="0">
                <a:latin typeface="Arial" panose="020B0604020202020204" pitchFamily="34" charset="0"/>
                <a:ea typeface="Lato" panose="020F0502020204030203" pitchFamily="34" charset="0"/>
                <a:cs typeface="Arial" panose="020B0604020202020204" pitchFamily="34" charset="0"/>
              </a:rPr>
              <a:t>micelles</a:t>
            </a:r>
            <a:r>
              <a:rPr lang="en-US" sz="1700" dirty="0">
                <a:latin typeface="Arial" panose="020B0604020202020204" pitchFamily="34" charset="0"/>
                <a:ea typeface="Lato" panose="020F0502020204030203" pitchFamily="34" charset="0"/>
                <a:cs typeface="Arial" panose="020B0604020202020204" pitchFamily="34" charset="0"/>
              </a:rPr>
              <a:t>.</a:t>
            </a:r>
          </a:p>
          <a:p>
            <a:pPr marL="285750" indent="-285750">
              <a:lnSpc>
                <a:spcPct val="150000"/>
              </a:lnSpc>
              <a:buFont typeface="Arial" panose="020B0604020202020204" pitchFamily="34" charset="0"/>
              <a:buChar char="•"/>
            </a:pPr>
            <a:r>
              <a:rPr lang="en-US" sz="1500" b="1" dirty="0">
                <a:latin typeface="Arial" panose="020B0604020202020204" pitchFamily="34" charset="0"/>
                <a:ea typeface="Lato" panose="020F0502020204030203" pitchFamily="34" charset="0"/>
                <a:cs typeface="Arial" panose="020B0604020202020204" pitchFamily="34" charset="0"/>
              </a:rPr>
              <a:t>Penetration:</a:t>
            </a:r>
            <a:r>
              <a:rPr lang="en-US" sz="1500" dirty="0">
                <a:latin typeface="Arial" panose="020B0604020202020204" pitchFamily="34" charset="0"/>
                <a:ea typeface="Lato" panose="020F0502020204030203" pitchFamily="34" charset="0"/>
                <a:cs typeface="Arial" panose="020B0604020202020204" pitchFamily="34" charset="0"/>
              </a:rPr>
              <a:t> The hydrophobic tails bury themselves deep into the non-polar oil/grease stain.</a:t>
            </a:r>
          </a:p>
          <a:p>
            <a:pPr marL="285750" indent="-285750">
              <a:lnSpc>
                <a:spcPct val="150000"/>
              </a:lnSpc>
              <a:buFont typeface="Arial" panose="020B0604020202020204" pitchFamily="34" charset="0"/>
              <a:buChar char="•"/>
            </a:pPr>
            <a:r>
              <a:rPr lang="en-US" sz="1500" b="1" dirty="0">
                <a:latin typeface="Arial" panose="020B0604020202020204" pitchFamily="34" charset="0"/>
                <a:ea typeface="Lato" panose="020F0502020204030203" pitchFamily="34" charset="0"/>
                <a:cs typeface="Arial" panose="020B0604020202020204" pitchFamily="34" charset="0"/>
              </a:rPr>
              <a:t>Encapsulation:</a:t>
            </a:r>
            <a:r>
              <a:rPr lang="en-US" sz="1500" dirty="0">
                <a:latin typeface="Arial" panose="020B0604020202020204" pitchFamily="34" charset="0"/>
                <a:ea typeface="Lato" panose="020F0502020204030203" pitchFamily="34" charset="0"/>
                <a:cs typeface="Arial" panose="020B0604020202020204" pitchFamily="34" charset="0"/>
              </a:rPr>
              <a:t> The tails surround the oil droplet.</a:t>
            </a:r>
          </a:p>
          <a:p>
            <a:pPr marL="285750" indent="-285750">
              <a:lnSpc>
                <a:spcPct val="150000"/>
              </a:lnSpc>
              <a:buFont typeface="Arial" panose="020B0604020202020204" pitchFamily="34" charset="0"/>
              <a:buChar char="•"/>
            </a:pPr>
            <a:r>
              <a:rPr lang="en-US" sz="1500" b="1" dirty="0">
                <a:latin typeface="Arial" panose="020B0604020202020204" pitchFamily="34" charset="0"/>
                <a:ea typeface="Lato" panose="020F0502020204030203" pitchFamily="34" charset="0"/>
                <a:cs typeface="Arial" panose="020B0604020202020204" pitchFamily="34" charset="0"/>
              </a:rPr>
              <a:t>Suspension:</a:t>
            </a:r>
            <a:r>
              <a:rPr lang="en-US" sz="1500" dirty="0">
                <a:latin typeface="Arial" panose="020B0604020202020204" pitchFamily="34" charset="0"/>
                <a:ea typeface="Lato" panose="020F0502020204030203" pitchFamily="34" charset="0"/>
                <a:cs typeface="Arial" panose="020B0604020202020204" pitchFamily="34" charset="0"/>
              </a:rPr>
              <a:t> The hydrophilic heads face outward, allowing the micelle (now containing the oil) </a:t>
            </a:r>
            <a:br>
              <a:rPr lang="en-US" sz="1500" dirty="0">
                <a:latin typeface="Arial" panose="020B0604020202020204" pitchFamily="34" charset="0"/>
                <a:ea typeface="Lato" panose="020F0502020204030203" pitchFamily="34" charset="0"/>
                <a:cs typeface="Arial" panose="020B0604020202020204" pitchFamily="34" charset="0"/>
              </a:rPr>
            </a:br>
            <a:r>
              <a:rPr lang="en-US" sz="1500" dirty="0">
                <a:latin typeface="Arial" panose="020B0604020202020204" pitchFamily="34" charset="0"/>
                <a:ea typeface="Lato" panose="020F0502020204030203" pitchFamily="34" charset="0"/>
                <a:cs typeface="Arial" panose="020B0604020202020204" pitchFamily="34" charset="0"/>
              </a:rPr>
              <a:t>to be suspended in the water and rinsed away. The oil is effectively is dissolved in water.</a:t>
            </a:r>
          </a:p>
        </p:txBody>
      </p:sp>
    </p:spTree>
    <p:extLst>
      <p:ext uri="{BB962C8B-B14F-4D97-AF65-F5344CB8AC3E}">
        <p14:creationId xmlns:p14="http://schemas.microsoft.com/office/powerpoint/2010/main" val="3497077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C1D2B-86B2-59F1-8C93-CC3F2B029A6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7A8355-A9B4-189C-4478-263C60B098D2}"/>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pPr/>
              <a:t>14</a:t>
            </a:fld>
            <a:endParaRPr lang="en-US" dirty="0"/>
          </a:p>
        </p:txBody>
      </p:sp>
      <p:sp>
        <p:nvSpPr>
          <p:cNvPr id="7" name="Content Placeholder 2">
            <a:extLst>
              <a:ext uri="{FF2B5EF4-FFF2-40B4-BE49-F238E27FC236}">
                <a16:creationId xmlns:a16="http://schemas.microsoft.com/office/drawing/2014/main" id="{6825A0C2-F84B-A641-0CA0-30C3B0C5DA14}"/>
              </a:ext>
            </a:extLst>
          </p:cNvPr>
          <p:cNvSpPr txBox="1">
            <a:spLocks/>
          </p:cNvSpPr>
          <p:nvPr/>
        </p:nvSpPr>
        <p:spPr>
          <a:xfrm>
            <a:off x="442174" y="1208289"/>
            <a:ext cx="11633202" cy="5148061"/>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B050"/>
                </a:solidFill>
                <a:latin typeface="Arial" panose="020B0604020202020204" pitchFamily="34" charset="0"/>
                <a:ea typeface="Lato" panose="020F0502020204030203" pitchFamily="34" charset="0"/>
                <a:cs typeface="Arial" panose="020B0604020202020204" pitchFamily="34" charset="0"/>
              </a:rPr>
              <a:t>What Are They?</a:t>
            </a:r>
          </a:p>
          <a:p>
            <a:r>
              <a:rPr lang="en-US" sz="1600" dirty="0">
                <a:latin typeface="Arial" panose="020B0604020202020204" pitchFamily="34" charset="0"/>
                <a:ea typeface="Lato" panose="020F0502020204030203" pitchFamily="34" charset="0"/>
                <a:cs typeface="Arial" panose="020B0604020202020204" pitchFamily="34" charset="0"/>
              </a:rPr>
              <a:t>These stains are solid, insoluble matter that is primarily mineral or elemental in composition. They are physically trapped within the fibers of the fabric.</a:t>
            </a:r>
          </a:p>
          <a:p>
            <a:r>
              <a:rPr lang="en-US" sz="1600" b="1" dirty="0">
                <a:latin typeface="Arial" panose="020B0604020202020204" pitchFamily="34" charset="0"/>
                <a:ea typeface="Lato" panose="020F0502020204030203" pitchFamily="34" charset="0"/>
                <a:cs typeface="Arial" panose="020B0604020202020204" pitchFamily="34" charset="0"/>
              </a:rPr>
              <a:t>The Problem (Physical):</a:t>
            </a:r>
            <a:r>
              <a:rPr lang="en-US" sz="1600" dirty="0">
                <a:latin typeface="Arial" panose="020B0604020202020204" pitchFamily="34" charset="0"/>
                <a:ea typeface="Lato" panose="020F0502020204030203" pitchFamily="34" charset="0"/>
                <a:cs typeface="Arial" panose="020B0604020202020204" pitchFamily="34" charset="0"/>
              </a:rPr>
              <a:t> Mud and dirt particles are mechanically held within the woven structure of the fabric, requiring high </a:t>
            </a:r>
            <a:r>
              <a:rPr lang="en-US" sz="1600" b="1" dirty="0">
                <a:latin typeface="Arial" panose="020B0604020202020204" pitchFamily="34" charset="0"/>
                <a:ea typeface="Lato" panose="020F0502020204030203" pitchFamily="34" charset="0"/>
                <a:cs typeface="Arial" panose="020B0604020202020204" pitchFamily="34" charset="0"/>
              </a:rPr>
              <a:t>mechanical energy</a:t>
            </a:r>
            <a:r>
              <a:rPr lang="en-US" sz="1600" dirty="0">
                <a:latin typeface="Arial" panose="020B0604020202020204" pitchFamily="34" charset="0"/>
                <a:ea typeface="Lato" panose="020F0502020204030203" pitchFamily="34" charset="0"/>
                <a:cs typeface="Arial" panose="020B0604020202020204" pitchFamily="34" charset="0"/>
              </a:rPr>
              <a:t> (agitation) to dislodge.</a:t>
            </a:r>
          </a:p>
          <a:p>
            <a:r>
              <a:rPr lang="en-US" sz="1600" b="1" dirty="0">
                <a:latin typeface="Arial" panose="020B0604020202020204" pitchFamily="34" charset="0"/>
                <a:ea typeface="Lato" panose="020F0502020204030203" pitchFamily="34" charset="0"/>
                <a:cs typeface="Arial" panose="020B0604020202020204" pitchFamily="34" charset="0"/>
              </a:rPr>
              <a:t>The Problem (Chemical):</a:t>
            </a:r>
            <a:r>
              <a:rPr lang="en-US" sz="1600" dirty="0">
                <a:latin typeface="Arial" panose="020B0604020202020204" pitchFamily="34" charset="0"/>
                <a:ea typeface="Lato" panose="020F0502020204030203" pitchFamily="34" charset="0"/>
                <a:cs typeface="Arial" panose="020B0604020202020204" pitchFamily="34" charset="0"/>
              </a:rPr>
              <a:t> Some particles (especially Clay, Mud, and metallic stains) are held to the fabric by </a:t>
            </a:r>
            <a:r>
              <a:rPr lang="en-US" sz="1600" b="1" dirty="0">
                <a:latin typeface="Arial" panose="020B0604020202020204" pitchFamily="34" charset="0"/>
                <a:ea typeface="Lato" panose="020F0502020204030203" pitchFamily="34" charset="0"/>
                <a:cs typeface="Arial" panose="020B0604020202020204" pitchFamily="34" charset="0"/>
              </a:rPr>
              <a:t>ionic bridging</a:t>
            </a:r>
            <a:r>
              <a:rPr lang="en-US" sz="1600" dirty="0">
                <a:latin typeface="Arial" panose="020B0604020202020204" pitchFamily="34" charset="0"/>
                <a:ea typeface="Lato" panose="020F0502020204030203" pitchFamily="34" charset="0"/>
                <a:cs typeface="Arial" panose="020B0604020202020204" pitchFamily="34" charset="0"/>
              </a:rPr>
              <a:t> with hard water minerals (Calcium or Magnesium).</a:t>
            </a:r>
          </a:p>
          <a:p>
            <a:endParaRPr lang="en-US" sz="1800" dirty="0">
              <a:latin typeface="Arial" panose="020B0604020202020204" pitchFamily="34" charset="0"/>
              <a:ea typeface="Lato" panose="020F0502020204030203" pitchFamily="34" charset="0"/>
              <a:cs typeface="Arial" panose="020B0604020202020204" pitchFamily="34" charset="0"/>
            </a:endParaRPr>
          </a:p>
          <a:p>
            <a:r>
              <a:rPr lang="en-US" sz="1800" dirty="0">
                <a:latin typeface="Arial" panose="020B0604020202020204" pitchFamily="34" charset="0"/>
                <a:ea typeface="Lato" panose="020F0502020204030203" pitchFamily="34" charset="0"/>
                <a:cs typeface="Arial" panose="020B0604020202020204" pitchFamily="34" charset="0"/>
              </a:rPr>
              <a:t>Removal requires a combination of three actions: </a:t>
            </a:r>
            <a:r>
              <a:rPr lang="en-US" sz="1800" b="1" dirty="0">
                <a:latin typeface="Arial" panose="020B0604020202020204" pitchFamily="34" charset="0"/>
                <a:ea typeface="Lato" panose="020F0502020204030203" pitchFamily="34" charset="0"/>
                <a:cs typeface="Arial" panose="020B0604020202020204" pitchFamily="34" charset="0"/>
              </a:rPr>
              <a:t>Mechanical Force, Chelation, and Dispersion.</a:t>
            </a:r>
            <a:endParaRPr lang="en-US" sz="1800" dirty="0">
              <a:latin typeface="Arial" panose="020B0604020202020204" pitchFamily="34" charset="0"/>
              <a:ea typeface="Lato" panose="020F0502020204030203"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lvl="2"/>
            <a:endParaRPr lang="en-US" dirty="0">
              <a:latin typeface="Arial" panose="020B0604020202020204" pitchFamily="34" charset="0"/>
              <a:ea typeface="Lato" panose="020F0502020204030203" pitchFamily="34" charset="0"/>
              <a:cs typeface="Arial" panose="020B0604020202020204" pitchFamily="34" charset="0"/>
            </a:endParaRPr>
          </a:p>
          <a:p>
            <a:pPr marL="548640" lvl="2" indent="0">
              <a:buNone/>
            </a:pPr>
            <a:endParaRPr lang="en-US" dirty="0">
              <a:latin typeface="Arial" panose="020B0604020202020204" pitchFamily="34" charset="0"/>
              <a:ea typeface="Lato" panose="020F0502020204030203"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2B464143-2883-72C5-3704-E06766585C9E}"/>
              </a:ext>
            </a:extLst>
          </p:cNvPr>
          <p:cNvGraphicFramePr>
            <a:graphicFrameLocks noGrp="1"/>
          </p:cNvGraphicFramePr>
          <p:nvPr>
            <p:extLst>
              <p:ext uri="{D42A27DB-BD31-4B8C-83A1-F6EECF244321}">
                <p14:modId xmlns:p14="http://schemas.microsoft.com/office/powerpoint/2010/main" val="2830359735"/>
              </p:ext>
            </p:extLst>
          </p:nvPr>
        </p:nvGraphicFramePr>
        <p:xfrm>
          <a:off x="790983" y="3678079"/>
          <a:ext cx="10935583" cy="1756996"/>
        </p:xfrm>
        <a:graphic>
          <a:graphicData uri="http://schemas.openxmlformats.org/drawingml/2006/table">
            <a:tbl>
              <a:tblPr/>
              <a:tblGrid>
                <a:gridCol w="1721734">
                  <a:extLst>
                    <a:ext uri="{9D8B030D-6E8A-4147-A177-3AD203B41FA5}">
                      <a16:colId xmlns:a16="http://schemas.microsoft.com/office/drawing/2014/main" val="2898142512"/>
                    </a:ext>
                  </a:extLst>
                </a:gridCol>
                <a:gridCol w="5207000">
                  <a:extLst>
                    <a:ext uri="{9D8B030D-6E8A-4147-A177-3AD203B41FA5}">
                      <a16:colId xmlns:a16="http://schemas.microsoft.com/office/drawing/2014/main" val="2674101487"/>
                    </a:ext>
                  </a:extLst>
                </a:gridCol>
                <a:gridCol w="4006849">
                  <a:extLst>
                    <a:ext uri="{9D8B030D-6E8A-4147-A177-3AD203B41FA5}">
                      <a16:colId xmlns:a16="http://schemas.microsoft.com/office/drawing/2014/main" val="1476359812"/>
                    </a:ext>
                  </a:extLst>
                </a:gridCol>
              </a:tblGrid>
              <a:tr h="328185">
                <a:tc>
                  <a:txBody>
                    <a:bodyPr/>
                    <a:lstStyle/>
                    <a:p>
                      <a:pPr algn="ctr">
                        <a:buNone/>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lgn="ctr">
                        <a:buNone/>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Examples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lgn="ctr">
                        <a:buNone/>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Key Characteristic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extLst>
                  <a:ext uri="{0D108BD9-81ED-4DB2-BD59-A6C34878D82A}">
                    <a16:rowId xmlns:a16="http://schemas.microsoft.com/office/drawing/2014/main" val="395535298"/>
                  </a:ext>
                </a:extLst>
              </a:tr>
              <a:tr h="435805">
                <a:tc>
                  <a:txBody>
                    <a:bodyPr/>
                    <a:lstStyle/>
                    <a:p>
                      <a:pPr algn="ctr">
                        <a:buNone/>
                      </a:pPr>
                      <a:r>
                        <a:rPr lang="en-US" sz="1600" b="0" dirty="0">
                          <a:latin typeface="Lato" panose="020F0502020204030203" pitchFamily="34" charset="0"/>
                          <a:ea typeface="Lato" panose="020F0502020204030203" pitchFamily="34" charset="0"/>
                          <a:cs typeface="Lato" panose="020F0502020204030203" pitchFamily="34" charset="0"/>
                        </a:rPr>
                        <a:t>Common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latin typeface="Lato" panose="020F0502020204030203" pitchFamily="34" charset="0"/>
                          <a:ea typeface="Lato" panose="020F0502020204030203" pitchFamily="34" charset="0"/>
                          <a:cs typeface="Lato" panose="020F0502020204030203" pitchFamily="34" charset="0"/>
                        </a:rPr>
                        <a:t>Soil, Mud, Clay, Dust, Sand, Soot/Carbon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latin typeface="Lato" panose="020F0502020204030203" pitchFamily="34" charset="0"/>
                          <a:ea typeface="Lato" panose="020F0502020204030203" pitchFamily="34" charset="0"/>
                          <a:cs typeface="Lato" panose="020F0502020204030203" pitchFamily="34" charset="0"/>
                        </a:rPr>
                        <a:t>Physically trapped (insoluble)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2577444"/>
                  </a:ext>
                </a:extLst>
              </a:tr>
              <a:tr h="519626">
                <a:tc>
                  <a:txBody>
                    <a:bodyPr/>
                    <a:lstStyle/>
                    <a:p>
                      <a:pPr algn="ctr">
                        <a:buNone/>
                      </a:pPr>
                      <a:r>
                        <a:rPr lang="en-US" sz="1600" b="0" dirty="0">
                          <a:latin typeface="Lato" panose="020F0502020204030203" pitchFamily="34" charset="0"/>
                          <a:ea typeface="Lato" panose="020F0502020204030203" pitchFamily="34" charset="0"/>
                          <a:cs typeface="Lato" panose="020F0502020204030203" pitchFamily="34" charset="0"/>
                        </a:rPr>
                        <a:t>Metallic/Rust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latin typeface="Lato" panose="020F0502020204030203" pitchFamily="34" charset="0"/>
                          <a:ea typeface="Lato" panose="020F0502020204030203" pitchFamily="34" charset="0"/>
                          <a:cs typeface="Lato" panose="020F0502020204030203" pitchFamily="34" charset="0"/>
                        </a:rPr>
                        <a:t>Iron/Rust (Fe), Hard Water Scale (Calcium/Magnesium)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latin typeface="Lato" panose="020F0502020204030203" pitchFamily="34" charset="0"/>
                          <a:ea typeface="Lato" panose="020F0502020204030203" pitchFamily="34" charset="0"/>
                          <a:cs typeface="Lato" panose="020F0502020204030203" pitchFamily="34" charset="0"/>
                        </a:rPr>
                        <a:t>Chemically bound (often by ionic 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9747360"/>
                  </a:ext>
                </a:extLst>
              </a:tr>
              <a:tr h="435805">
                <a:tc>
                  <a:txBody>
                    <a:bodyPr/>
                    <a:lstStyle/>
                    <a:p>
                      <a:pPr algn="ctr">
                        <a:buNone/>
                      </a:pPr>
                      <a:r>
                        <a:rPr lang="en-US" sz="1600" b="0" dirty="0">
                          <a:latin typeface="Lato" panose="020F0502020204030203" pitchFamily="34" charset="0"/>
                          <a:ea typeface="Lato" panose="020F0502020204030203" pitchFamily="34" charset="0"/>
                          <a:cs typeface="Lato" panose="020F0502020204030203" pitchFamily="34" charset="0"/>
                        </a:rPr>
                        <a:t>Pigments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latin typeface="Lato" panose="020F0502020204030203" pitchFamily="34" charset="0"/>
                          <a:ea typeface="Lato" panose="020F0502020204030203" pitchFamily="34" charset="0"/>
                          <a:cs typeface="Lato" panose="020F0502020204030203" pitchFamily="34" charset="0"/>
                        </a:rPr>
                        <a:t>Some colored pigments (e.g., from paint, permanent 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latin typeface="Lato" panose="020F0502020204030203" pitchFamily="34" charset="0"/>
                          <a:ea typeface="Lato" panose="020F0502020204030203" pitchFamily="34" charset="0"/>
                          <a:cs typeface="Lato" panose="020F0502020204030203" pitchFamily="34" charset="0"/>
                        </a:rPr>
                        <a:t>Highly stable and mechanically lodged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1934386"/>
                  </a:ext>
                </a:extLst>
              </a:tr>
            </a:tbl>
          </a:graphicData>
        </a:graphic>
      </p:graphicFrame>
      <p:sp>
        <p:nvSpPr>
          <p:cNvPr id="2" name="Title 1">
            <a:extLst>
              <a:ext uri="{FF2B5EF4-FFF2-40B4-BE49-F238E27FC236}">
                <a16:creationId xmlns:a16="http://schemas.microsoft.com/office/drawing/2014/main" id="{A99123FC-ED3F-8980-21F4-89FDCDB35132}"/>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007DC2"/>
                </a:solidFill>
                <a:latin typeface="Arial" panose="020B0604020202020204" pitchFamily="34" charset="0"/>
                <a:cs typeface="Arial" panose="020B0604020202020204" pitchFamily="34" charset="0"/>
              </a:rPr>
              <a:t>Particulate &amp; Inorganic Stains</a:t>
            </a:r>
          </a:p>
        </p:txBody>
      </p:sp>
    </p:spTree>
    <p:extLst>
      <p:ext uri="{BB962C8B-B14F-4D97-AF65-F5344CB8AC3E}">
        <p14:creationId xmlns:p14="http://schemas.microsoft.com/office/powerpoint/2010/main" val="3415901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7850F-FA36-16E6-0705-90FB092C448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762C3D-66FA-A3C9-4994-6BCB0DF068E6}"/>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pPr/>
              <a:t>15</a:t>
            </a:fld>
            <a:endParaRPr lang="en-US" dirty="0"/>
          </a:p>
        </p:txBody>
      </p:sp>
      <p:sp>
        <p:nvSpPr>
          <p:cNvPr id="7" name="Content Placeholder 2">
            <a:extLst>
              <a:ext uri="{FF2B5EF4-FFF2-40B4-BE49-F238E27FC236}">
                <a16:creationId xmlns:a16="http://schemas.microsoft.com/office/drawing/2014/main" id="{E5E2C450-CDBE-3E50-D0D7-B4EF346D4A3A}"/>
              </a:ext>
            </a:extLst>
          </p:cNvPr>
          <p:cNvSpPr txBox="1">
            <a:spLocks/>
          </p:cNvSpPr>
          <p:nvPr/>
        </p:nvSpPr>
        <p:spPr>
          <a:xfrm>
            <a:off x="266698" y="893922"/>
            <a:ext cx="11633202" cy="5355804"/>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2" name="Table 1">
            <a:extLst>
              <a:ext uri="{FF2B5EF4-FFF2-40B4-BE49-F238E27FC236}">
                <a16:creationId xmlns:a16="http://schemas.microsoft.com/office/drawing/2014/main" id="{C88B627C-8853-720B-076F-DD94408B1C77}"/>
              </a:ext>
            </a:extLst>
          </p:cNvPr>
          <p:cNvGraphicFramePr>
            <a:graphicFrameLocks noGrp="1"/>
          </p:cNvGraphicFramePr>
          <p:nvPr>
            <p:extLst>
              <p:ext uri="{D42A27DB-BD31-4B8C-83A1-F6EECF244321}">
                <p14:modId xmlns:p14="http://schemas.microsoft.com/office/powerpoint/2010/main" val="386253726"/>
              </p:ext>
            </p:extLst>
          </p:nvPr>
        </p:nvGraphicFramePr>
        <p:xfrm>
          <a:off x="608582" y="1783555"/>
          <a:ext cx="10949434" cy="3435774"/>
        </p:xfrm>
        <a:graphic>
          <a:graphicData uri="http://schemas.openxmlformats.org/drawingml/2006/table">
            <a:tbl>
              <a:tblPr/>
              <a:tblGrid>
                <a:gridCol w="1729859">
                  <a:extLst>
                    <a:ext uri="{9D8B030D-6E8A-4147-A177-3AD203B41FA5}">
                      <a16:colId xmlns:a16="http://schemas.microsoft.com/office/drawing/2014/main" val="3642140255"/>
                    </a:ext>
                  </a:extLst>
                </a:gridCol>
                <a:gridCol w="1976122">
                  <a:extLst>
                    <a:ext uri="{9D8B030D-6E8A-4147-A177-3AD203B41FA5}">
                      <a16:colId xmlns:a16="http://schemas.microsoft.com/office/drawing/2014/main" val="870255402"/>
                    </a:ext>
                  </a:extLst>
                </a:gridCol>
                <a:gridCol w="5005500">
                  <a:extLst>
                    <a:ext uri="{9D8B030D-6E8A-4147-A177-3AD203B41FA5}">
                      <a16:colId xmlns:a16="http://schemas.microsoft.com/office/drawing/2014/main" val="2424961615"/>
                    </a:ext>
                  </a:extLst>
                </a:gridCol>
                <a:gridCol w="2237953">
                  <a:extLst>
                    <a:ext uri="{9D8B030D-6E8A-4147-A177-3AD203B41FA5}">
                      <a16:colId xmlns:a16="http://schemas.microsoft.com/office/drawing/2014/main" val="1911044548"/>
                    </a:ext>
                  </a:extLst>
                </a:gridCol>
              </a:tblGrid>
              <a:tr h="289205">
                <a:tc>
                  <a:txBody>
                    <a:bodyPr/>
                    <a:lstStyle/>
                    <a:p>
                      <a:pPr algn="ctr">
                        <a:buNone/>
                      </a:pP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Agent Type</a:t>
                      </a:r>
                    </a:p>
                  </a:txBody>
                  <a:tcPr marL="76744" marR="76744" marT="38372" marB="38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A70B9"/>
                    </a:solidFill>
                  </a:tcPr>
                </a:tc>
                <a:tc>
                  <a:txBody>
                    <a:bodyPr/>
                    <a:lstStyle/>
                    <a:p>
                      <a:pPr algn="ctr">
                        <a:buNone/>
                      </a:pPr>
                      <a:r>
                        <a:rPr lang="en-US" sz="1600" b="1">
                          <a:solidFill>
                            <a:schemeClr val="bg1"/>
                          </a:solidFill>
                          <a:latin typeface="Lato" panose="020F0502020204030203" pitchFamily="34" charset="0"/>
                          <a:ea typeface="Lato" panose="020F0502020204030203" pitchFamily="34" charset="0"/>
                          <a:cs typeface="Lato" panose="020F0502020204030203" pitchFamily="34" charset="0"/>
                        </a:rPr>
                        <a:t>Chemical Function</a:t>
                      </a:r>
                    </a:p>
                  </a:txBody>
                  <a:tcPr marL="76744" marR="76744" marT="38372" marB="38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A70B9"/>
                    </a:solidFill>
                  </a:tcPr>
                </a:tc>
                <a:tc>
                  <a:txBody>
                    <a:bodyPr/>
                    <a:lstStyle/>
                    <a:p>
                      <a:pPr algn="ctr">
                        <a:buNone/>
                      </a:pPr>
                      <a:r>
                        <a:rPr lang="en-US" sz="1600" b="1">
                          <a:solidFill>
                            <a:schemeClr val="bg1"/>
                          </a:solidFill>
                          <a:latin typeface="Lato" panose="020F0502020204030203" pitchFamily="34" charset="0"/>
                          <a:ea typeface="Lato" panose="020F0502020204030203" pitchFamily="34" charset="0"/>
                          <a:cs typeface="Lato" panose="020F0502020204030203" pitchFamily="34" charset="0"/>
                        </a:rPr>
                        <a:t>Action in Water</a:t>
                      </a:r>
                    </a:p>
                  </a:txBody>
                  <a:tcPr marL="76744" marR="76744" marT="38372" marB="38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A70B9"/>
                    </a:solidFill>
                  </a:tcPr>
                </a:tc>
                <a:tc>
                  <a:txBody>
                    <a:bodyPr/>
                    <a:lstStyle/>
                    <a:p>
                      <a:pPr algn="ctr">
                        <a:buNone/>
                      </a:pP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Target Stains</a:t>
                      </a:r>
                    </a:p>
                  </a:txBody>
                  <a:tcPr marL="76744" marR="76744" marT="38372" marB="38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A70B9"/>
                    </a:solidFill>
                  </a:tcPr>
                </a:tc>
                <a:extLst>
                  <a:ext uri="{0D108BD9-81ED-4DB2-BD59-A6C34878D82A}">
                    <a16:rowId xmlns:a16="http://schemas.microsoft.com/office/drawing/2014/main" val="1354599941"/>
                  </a:ext>
                </a:extLst>
              </a:tr>
              <a:tr h="1177491">
                <a:tc>
                  <a:txBody>
                    <a:bodyPr/>
                    <a:lstStyle/>
                    <a:p>
                      <a:pPr algn="ctr">
                        <a:buNone/>
                      </a:pPr>
                      <a:r>
                        <a:rPr lang="en-US" sz="1400" b="1" dirty="0">
                          <a:latin typeface="Lato" panose="020F0502020204030203" pitchFamily="34" charset="0"/>
                          <a:ea typeface="Lato" panose="020F0502020204030203" pitchFamily="34" charset="0"/>
                          <a:cs typeface="Lato" panose="020F0502020204030203" pitchFamily="34" charset="0"/>
                        </a:rPr>
                        <a:t>Builders / Chelators</a:t>
                      </a:r>
                      <a:endParaRPr lang="en-US" sz="1400" dirty="0">
                        <a:latin typeface="Lato" panose="020F0502020204030203" pitchFamily="34" charset="0"/>
                        <a:ea typeface="Lato" panose="020F0502020204030203" pitchFamily="34" charset="0"/>
                        <a:cs typeface="Lato" panose="020F0502020204030203" pitchFamily="34" charset="0"/>
                      </a:endParaRPr>
                    </a:p>
                  </a:txBody>
                  <a:tcPr marL="76744" marR="76744" marT="38372" marB="38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400" dirty="0">
                          <a:latin typeface="Lato" panose="020F0502020204030203" pitchFamily="34" charset="0"/>
                          <a:ea typeface="Lato" panose="020F0502020204030203" pitchFamily="34" charset="0"/>
                          <a:cs typeface="Lato" panose="020F0502020204030203" pitchFamily="34" charset="0"/>
                        </a:rPr>
                        <a:t>Complexing agents (e.g., EDTA, Citrates, Zeolites).</a:t>
                      </a:r>
                    </a:p>
                  </a:txBody>
                  <a:tcPr marL="76744" marR="76744" marT="38372" marB="38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400" b="1" dirty="0">
                          <a:latin typeface="Lato" panose="020F0502020204030203" pitchFamily="34" charset="0"/>
                          <a:ea typeface="Lato" panose="020F0502020204030203" pitchFamily="34" charset="0"/>
                          <a:cs typeface="Lato" panose="020F0502020204030203" pitchFamily="34" charset="0"/>
                        </a:rPr>
                        <a:t>Neutralizes Ionic Bridges</a:t>
                      </a:r>
                      <a:r>
                        <a:rPr lang="en-US" sz="1400" dirty="0">
                          <a:latin typeface="Lato" panose="020F0502020204030203" pitchFamily="34" charset="0"/>
                          <a:ea typeface="Lato" panose="020F0502020204030203" pitchFamily="34" charset="0"/>
                          <a:cs typeface="Lato" panose="020F0502020204030203" pitchFamily="34" charset="0"/>
                        </a:rPr>
                        <a:t> - They tightly bind to and sequester metal ions Ca, Mg, Fe that cause water hardness and link soil to fabric.</a:t>
                      </a:r>
                    </a:p>
                  </a:txBody>
                  <a:tcPr marL="76744" marR="76744" marT="38372" marB="38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400" dirty="0">
                          <a:latin typeface="Lato" panose="020F0502020204030203" pitchFamily="34" charset="0"/>
                          <a:ea typeface="Lato" panose="020F0502020204030203" pitchFamily="34" charset="0"/>
                          <a:cs typeface="Lato" panose="020F0502020204030203" pitchFamily="34" charset="0"/>
                        </a:rPr>
                        <a:t>Hard Water Stains, Clay, General Soil</a:t>
                      </a:r>
                    </a:p>
                  </a:txBody>
                  <a:tcPr marL="76744" marR="76744" marT="38372" marB="38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049669"/>
                  </a:ext>
                </a:extLst>
              </a:tr>
              <a:tr h="1184105">
                <a:tc>
                  <a:txBody>
                    <a:bodyPr/>
                    <a:lstStyle/>
                    <a:p>
                      <a:pPr algn="ctr">
                        <a:buNone/>
                      </a:pPr>
                      <a:r>
                        <a:rPr lang="en-US" sz="1400" b="1" dirty="0">
                          <a:latin typeface="Lato" panose="020F0502020204030203" pitchFamily="34" charset="0"/>
                          <a:ea typeface="Lato" panose="020F0502020204030203" pitchFamily="34" charset="0"/>
                          <a:cs typeface="Lato" panose="020F0502020204030203" pitchFamily="34" charset="0"/>
                        </a:rPr>
                        <a:t>Dispersants</a:t>
                      </a:r>
                      <a:endParaRPr lang="en-US" sz="1400" dirty="0">
                        <a:latin typeface="Lato" panose="020F0502020204030203" pitchFamily="34" charset="0"/>
                        <a:ea typeface="Lato" panose="020F0502020204030203" pitchFamily="34" charset="0"/>
                        <a:cs typeface="Lato" panose="020F0502020204030203" pitchFamily="34" charset="0"/>
                      </a:endParaRPr>
                    </a:p>
                  </a:txBody>
                  <a:tcPr marL="76744" marR="76744" marT="38372" marB="38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400" dirty="0">
                          <a:latin typeface="Lato" panose="020F0502020204030203" pitchFamily="34" charset="0"/>
                          <a:ea typeface="Lato" panose="020F0502020204030203" pitchFamily="34" charset="0"/>
                          <a:cs typeface="Lato" panose="020F0502020204030203" pitchFamily="34" charset="0"/>
                        </a:rPr>
                        <a:t>Special polymers and certain nonionic surfactants.</a:t>
                      </a:r>
                    </a:p>
                  </a:txBody>
                  <a:tcPr marL="76744" marR="76744" marT="38372" marB="38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400" b="1" dirty="0">
                          <a:latin typeface="Lato" panose="020F0502020204030203" pitchFamily="34" charset="0"/>
                          <a:ea typeface="Lato" panose="020F0502020204030203" pitchFamily="34" charset="0"/>
                          <a:cs typeface="Lato" panose="020F0502020204030203" pitchFamily="34" charset="0"/>
                        </a:rPr>
                        <a:t>Suspension</a:t>
                      </a:r>
                      <a:r>
                        <a:rPr lang="en-US" sz="1400" dirty="0">
                          <a:latin typeface="Lato" panose="020F0502020204030203" pitchFamily="34" charset="0"/>
                          <a:ea typeface="Lato" panose="020F0502020204030203" pitchFamily="34" charset="0"/>
                          <a:cs typeface="Lato" panose="020F0502020204030203" pitchFamily="34" charset="0"/>
                        </a:rPr>
                        <a:t> - They coat the dislodged soil particles, giving them a strong negative charge, which forces them to repel each other and the fabric, keeping them suspended in the wash water.</a:t>
                      </a:r>
                    </a:p>
                  </a:txBody>
                  <a:tcPr marL="76744" marR="76744" marT="38372" marB="38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400" dirty="0">
                          <a:latin typeface="Lato" panose="020F0502020204030203" pitchFamily="34" charset="0"/>
                          <a:ea typeface="Lato" panose="020F0502020204030203" pitchFamily="34" charset="0"/>
                          <a:cs typeface="Lato" panose="020F0502020204030203" pitchFamily="34" charset="0"/>
                        </a:rPr>
                        <a:t>All Particulates, Soot, Carbon Black</a:t>
                      </a:r>
                    </a:p>
                  </a:txBody>
                  <a:tcPr marL="76744" marR="76744" marT="38372" marB="38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1625040"/>
                  </a:ext>
                </a:extLst>
              </a:tr>
              <a:tr h="753594">
                <a:tc>
                  <a:txBody>
                    <a:bodyPr/>
                    <a:lstStyle/>
                    <a:p>
                      <a:pPr algn="ctr">
                        <a:buNone/>
                      </a:pPr>
                      <a:r>
                        <a:rPr lang="en-US" sz="1400" b="1" dirty="0">
                          <a:latin typeface="Lato" panose="020F0502020204030203" pitchFamily="34" charset="0"/>
                          <a:ea typeface="Lato" panose="020F0502020204030203" pitchFamily="34" charset="0"/>
                          <a:cs typeface="Lato" panose="020F0502020204030203" pitchFamily="34" charset="0"/>
                        </a:rPr>
                        <a:t>Acids</a:t>
                      </a:r>
                      <a:endParaRPr lang="en-US" sz="1400" dirty="0">
                        <a:latin typeface="Lato" panose="020F0502020204030203" pitchFamily="34" charset="0"/>
                        <a:ea typeface="Lato" panose="020F0502020204030203" pitchFamily="34" charset="0"/>
                        <a:cs typeface="Lato" panose="020F0502020204030203" pitchFamily="34" charset="0"/>
                      </a:endParaRPr>
                    </a:p>
                  </a:txBody>
                  <a:tcPr marL="76744" marR="76744" marT="38372" marB="38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400">
                          <a:latin typeface="Lato" panose="020F0502020204030203" pitchFamily="34" charset="0"/>
                          <a:ea typeface="Lato" panose="020F0502020204030203" pitchFamily="34" charset="0"/>
                          <a:cs typeface="Lato" panose="020F0502020204030203" pitchFamily="34" charset="0"/>
                        </a:rPr>
                        <a:t>Mild organic acids (e.g., Oxalic or Citric Acid).</a:t>
                      </a:r>
                    </a:p>
                  </a:txBody>
                  <a:tcPr marL="76744" marR="76744" marT="38372" marB="38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400" b="1" dirty="0">
                          <a:latin typeface="Lato" panose="020F0502020204030203" pitchFamily="34" charset="0"/>
                          <a:ea typeface="Lato" panose="020F0502020204030203" pitchFamily="34" charset="0"/>
                          <a:cs typeface="Lato" panose="020F0502020204030203" pitchFamily="34" charset="0"/>
                        </a:rPr>
                        <a:t>Reduction</a:t>
                      </a:r>
                      <a:r>
                        <a:rPr lang="en-US" sz="1400" dirty="0">
                          <a:latin typeface="Lato" panose="020F0502020204030203" pitchFamily="34" charset="0"/>
                          <a:ea typeface="Lato" panose="020F0502020204030203" pitchFamily="34" charset="0"/>
                          <a:cs typeface="Lato" panose="020F0502020204030203" pitchFamily="34" charset="0"/>
                        </a:rPr>
                        <a:t> - Changes the chemical state of rust to a water-soluble form that can be rinsed away.</a:t>
                      </a:r>
                    </a:p>
                  </a:txBody>
                  <a:tcPr marL="76744" marR="76744" marT="38372" marB="38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400" dirty="0">
                          <a:latin typeface="Lato" panose="020F0502020204030203" pitchFamily="34" charset="0"/>
                          <a:ea typeface="Lato" panose="020F0502020204030203" pitchFamily="34" charset="0"/>
                          <a:cs typeface="Lato" panose="020F0502020204030203" pitchFamily="34" charset="0"/>
                        </a:rPr>
                        <a:t>Rust and Iron Stains ONLY</a:t>
                      </a:r>
                    </a:p>
                  </a:txBody>
                  <a:tcPr marL="76744" marR="76744" marT="38372" marB="38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685777"/>
                  </a:ext>
                </a:extLst>
              </a:tr>
            </a:tbl>
          </a:graphicData>
        </a:graphic>
      </p:graphicFrame>
      <p:sp>
        <p:nvSpPr>
          <p:cNvPr id="3" name="Title 1">
            <a:extLst>
              <a:ext uri="{FF2B5EF4-FFF2-40B4-BE49-F238E27FC236}">
                <a16:creationId xmlns:a16="http://schemas.microsoft.com/office/drawing/2014/main" id="{FD9B3F28-7964-6390-50AA-982BA7CDF554}"/>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A70B9"/>
                </a:solidFill>
                <a:latin typeface="Arial" panose="020B0604020202020204" pitchFamily="34" charset="0"/>
                <a:cs typeface="Arial" panose="020B0604020202020204" pitchFamily="34" charset="0"/>
              </a:rPr>
              <a:t>Primary Removal Agents: Particulate &amp; Inorganic Stains</a:t>
            </a:r>
          </a:p>
        </p:txBody>
      </p:sp>
    </p:spTree>
    <p:extLst>
      <p:ext uri="{BB962C8B-B14F-4D97-AF65-F5344CB8AC3E}">
        <p14:creationId xmlns:p14="http://schemas.microsoft.com/office/powerpoint/2010/main" val="1828340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57B62-A9CA-F8AF-D222-8F9EE5AE2C6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24E08A-69AA-77ED-02B5-EA7D112FF8D3}"/>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pPr/>
              <a:t>16</a:t>
            </a:fld>
            <a:endParaRPr lang="en-US" dirty="0"/>
          </a:p>
        </p:txBody>
      </p:sp>
      <p:sp>
        <p:nvSpPr>
          <p:cNvPr id="7" name="Content Placeholder 2">
            <a:extLst>
              <a:ext uri="{FF2B5EF4-FFF2-40B4-BE49-F238E27FC236}">
                <a16:creationId xmlns:a16="http://schemas.microsoft.com/office/drawing/2014/main" id="{92CA67F5-4EAB-D61B-5776-CDCA85599F1A}"/>
              </a:ext>
            </a:extLst>
          </p:cNvPr>
          <p:cNvSpPr txBox="1">
            <a:spLocks/>
          </p:cNvSpPr>
          <p:nvPr/>
        </p:nvSpPr>
        <p:spPr>
          <a:xfrm>
            <a:off x="266698" y="893922"/>
            <a:ext cx="11633202" cy="5355804"/>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DE25A887-A959-F5DE-E8FC-704E0C29633A}"/>
              </a:ext>
            </a:extLst>
          </p:cNvPr>
          <p:cNvSpPr txBox="1"/>
          <p:nvPr/>
        </p:nvSpPr>
        <p:spPr>
          <a:xfrm>
            <a:off x="1371600" y="1698542"/>
            <a:ext cx="10297330" cy="3693319"/>
          </a:xfrm>
          <a:prstGeom prst="rect">
            <a:avLst/>
          </a:prstGeom>
          <a:noFill/>
        </p:spPr>
        <p:txBody>
          <a:bodyPr wrap="square">
            <a:spAutoFit/>
          </a:bodyPr>
          <a:lstStyle/>
          <a:p>
            <a:r>
              <a:rPr lang="en-US" b="1" dirty="0">
                <a:solidFill>
                  <a:srgbClr val="00B050"/>
                </a:solidFill>
                <a:latin typeface="Arial" panose="020B0604020202020204" pitchFamily="34" charset="0"/>
                <a:cs typeface="Arial" panose="020B0604020202020204" pitchFamily="34" charset="0"/>
              </a:rPr>
              <a:t>Dry Before Treatment:</a:t>
            </a:r>
            <a:r>
              <a:rPr lang="en-US" dirty="0">
                <a:solidFill>
                  <a:srgbClr val="00B05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heavy mud or clay, allow the stain to </a:t>
            </a:r>
            <a:r>
              <a:rPr lang="en-US" b="1" dirty="0">
                <a:latin typeface="Arial" panose="020B0604020202020204" pitchFamily="34" charset="0"/>
                <a:cs typeface="Arial" panose="020B0604020202020204" pitchFamily="34" charset="0"/>
              </a:rPr>
              <a:t>dry completely</a:t>
            </a:r>
            <a:r>
              <a:rPr lang="en-US" dirty="0">
                <a:latin typeface="Arial" panose="020B0604020202020204" pitchFamily="34" charset="0"/>
                <a:cs typeface="Arial" panose="020B0604020202020204" pitchFamily="34" charset="0"/>
              </a:rPr>
              <a:t>. Brushing or scraping the excess dry matter off first significantly reduces the load on the chemical agents.</a:t>
            </a:r>
          </a:p>
          <a:p>
            <a:pPr>
              <a:buFont typeface="Arial" panose="020B0604020202020204" pitchFamily="34" charset="0"/>
              <a:buChar char="•"/>
            </a:pPr>
            <a:endParaRPr lang="en-US" dirty="0">
              <a:solidFill>
                <a:srgbClr val="00B050"/>
              </a:solidFill>
              <a:latin typeface="Arial" panose="020B0604020202020204" pitchFamily="34" charset="0"/>
              <a:cs typeface="Arial" panose="020B0604020202020204" pitchFamily="34" charset="0"/>
            </a:endParaRPr>
          </a:p>
          <a:p>
            <a:r>
              <a:rPr lang="en-US" b="1" dirty="0">
                <a:solidFill>
                  <a:srgbClr val="00B050"/>
                </a:solidFill>
                <a:latin typeface="Arial" panose="020B0604020202020204" pitchFamily="34" charset="0"/>
                <a:cs typeface="Arial" panose="020B0604020202020204" pitchFamily="34" charset="0"/>
              </a:rPr>
              <a:t>Agitation is Key:</a:t>
            </a:r>
            <a:r>
              <a:rPr lang="en-US" dirty="0">
                <a:solidFill>
                  <a:srgbClr val="00B05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Since particles are physically trapped, use the </a:t>
            </a:r>
            <a:r>
              <a:rPr lang="en-US" b="1" dirty="0">
                <a:latin typeface="Arial" panose="020B0604020202020204" pitchFamily="34" charset="0"/>
                <a:cs typeface="Arial" panose="020B0604020202020204" pitchFamily="34" charset="0"/>
              </a:rPr>
              <a:t>highest agitation</a:t>
            </a:r>
            <a:r>
              <a:rPr lang="en-US" dirty="0">
                <a:latin typeface="Arial" panose="020B0604020202020204" pitchFamily="34" charset="0"/>
                <a:cs typeface="Arial" panose="020B0604020202020204" pitchFamily="34" charset="0"/>
              </a:rPr>
              <a:t> setting safe for the fabric, and pre-scrub the stained area with a soft brush to physically loosen the bonds.</a:t>
            </a:r>
          </a:p>
          <a:p>
            <a:pPr>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b="1" dirty="0">
                <a:solidFill>
                  <a:srgbClr val="00B050"/>
                </a:solidFill>
                <a:latin typeface="Arial" panose="020B0604020202020204" pitchFamily="34" charset="0"/>
                <a:cs typeface="Arial" panose="020B0604020202020204" pitchFamily="34" charset="0"/>
              </a:rPr>
              <a:t>The Rust Rule:</a:t>
            </a:r>
            <a:r>
              <a:rPr lang="en-US" dirty="0">
                <a:solidFill>
                  <a:srgbClr val="00B050"/>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NEVER</a:t>
            </a:r>
            <a:r>
              <a:rPr lang="en-US" dirty="0">
                <a:latin typeface="Arial" panose="020B0604020202020204" pitchFamily="34" charset="0"/>
                <a:cs typeface="Arial" panose="020B0604020202020204" pitchFamily="34" charset="0"/>
              </a:rPr>
              <a:t> apply chlorine bleach to rust or iron stains. Bleach is an oxidizer and will chemically worsen the rust, permanently setting the orange color. Use only acid-based rust removers.</a:t>
            </a:r>
          </a:p>
          <a:p>
            <a:pPr>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b="1" dirty="0">
                <a:solidFill>
                  <a:srgbClr val="00B050"/>
                </a:solidFill>
                <a:latin typeface="Arial" panose="020B0604020202020204" pitchFamily="34" charset="0"/>
                <a:cs typeface="Arial" panose="020B0604020202020204" pitchFamily="34" charset="0"/>
              </a:rPr>
              <a:t>Post-Wash Check:</a:t>
            </a:r>
            <a:r>
              <a:rPr lang="en-US" dirty="0">
                <a:solidFill>
                  <a:srgbClr val="00B05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Always inspect the garment before drying. If any grayish residue remains, it means the dispersants failed to suspend all the soil. Repeat the pre-treatment and wash cycle (with extra builder/detergent) </a:t>
            </a:r>
            <a:r>
              <a:rPr lang="en-US" b="1" dirty="0">
                <a:latin typeface="Arial" panose="020B0604020202020204" pitchFamily="34" charset="0"/>
                <a:cs typeface="Arial" panose="020B0604020202020204" pitchFamily="34" charset="0"/>
              </a:rPr>
              <a:t>before</a:t>
            </a:r>
            <a:r>
              <a:rPr lang="en-US" dirty="0">
                <a:latin typeface="Arial" panose="020B0604020202020204" pitchFamily="34" charset="0"/>
                <a:cs typeface="Arial" panose="020B0604020202020204" pitchFamily="34" charset="0"/>
              </a:rPr>
              <a:t> applying heat.</a:t>
            </a:r>
          </a:p>
        </p:txBody>
      </p:sp>
      <p:sp>
        <p:nvSpPr>
          <p:cNvPr id="2" name="Title 1">
            <a:extLst>
              <a:ext uri="{FF2B5EF4-FFF2-40B4-BE49-F238E27FC236}">
                <a16:creationId xmlns:a16="http://schemas.microsoft.com/office/drawing/2014/main" id="{7E67B05C-75A3-57EE-F23D-6BACDF565AE4}"/>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007DC2"/>
                </a:solidFill>
                <a:latin typeface="Arial" panose="020B0604020202020204" pitchFamily="34" charset="0"/>
                <a:cs typeface="Arial" panose="020B0604020202020204" pitchFamily="34" charset="0"/>
              </a:rPr>
              <a:t>Pro Tips: Particulate &amp; Inorganic Stains</a:t>
            </a:r>
          </a:p>
        </p:txBody>
      </p:sp>
      <p:pic>
        <p:nvPicPr>
          <p:cNvPr id="6" name="Picture 5">
            <a:extLst>
              <a:ext uri="{FF2B5EF4-FFF2-40B4-BE49-F238E27FC236}">
                <a16:creationId xmlns:a16="http://schemas.microsoft.com/office/drawing/2014/main" id="{1A05B5FE-D48E-7D78-DD6D-77828CFC5C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458" y="1698542"/>
            <a:ext cx="730906" cy="738938"/>
          </a:xfrm>
          <a:prstGeom prst="rect">
            <a:avLst/>
          </a:prstGeom>
        </p:spPr>
      </p:pic>
      <p:pic>
        <p:nvPicPr>
          <p:cNvPr id="8" name="Picture 7">
            <a:extLst>
              <a:ext uri="{FF2B5EF4-FFF2-40B4-BE49-F238E27FC236}">
                <a16:creationId xmlns:a16="http://schemas.microsoft.com/office/drawing/2014/main" id="{251180EA-A654-A039-B505-A7462D3DFC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458" y="2530349"/>
            <a:ext cx="730906" cy="738938"/>
          </a:xfrm>
          <a:prstGeom prst="rect">
            <a:avLst/>
          </a:prstGeom>
        </p:spPr>
      </p:pic>
      <p:pic>
        <p:nvPicPr>
          <p:cNvPr id="9" name="Picture 8">
            <a:extLst>
              <a:ext uri="{FF2B5EF4-FFF2-40B4-BE49-F238E27FC236}">
                <a16:creationId xmlns:a16="http://schemas.microsoft.com/office/drawing/2014/main" id="{21A1D66E-A688-C25D-7FAD-7CEE3496A8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458" y="3429000"/>
            <a:ext cx="730906" cy="738938"/>
          </a:xfrm>
          <a:prstGeom prst="rect">
            <a:avLst/>
          </a:prstGeom>
        </p:spPr>
      </p:pic>
      <p:pic>
        <p:nvPicPr>
          <p:cNvPr id="10" name="Picture 9">
            <a:extLst>
              <a:ext uri="{FF2B5EF4-FFF2-40B4-BE49-F238E27FC236}">
                <a16:creationId xmlns:a16="http://schemas.microsoft.com/office/drawing/2014/main" id="{605FD861-D11C-E5C2-AC49-4F68A829FA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458" y="4487365"/>
            <a:ext cx="730906" cy="738938"/>
          </a:xfrm>
          <a:prstGeom prst="rect">
            <a:avLst/>
          </a:prstGeom>
        </p:spPr>
      </p:pic>
    </p:spTree>
    <p:extLst>
      <p:ext uri="{BB962C8B-B14F-4D97-AF65-F5344CB8AC3E}">
        <p14:creationId xmlns:p14="http://schemas.microsoft.com/office/powerpoint/2010/main" val="708118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9CEFD-D71A-07E5-FFE5-E16887A581E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972A2E-782F-C831-C860-F17EBF5595FA}"/>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pPr/>
              <a:t>17</a:t>
            </a:fld>
            <a:endParaRPr lang="en-US" dirty="0"/>
          </a:p>
        </p:txBody>
      </p:sp>
      <p:graphicFrame>
        <p:nvGraphicFramePr>
          <p:cNvPr id="2" name="Table 1">
            <a:extLst>
              <a:ext uri="{FF2B5EF4-FFF2-40B4-BE49-F238E27FC236}">
                <a16:creationId xmlns:a16="http://schemas.microsoft.com/office/drawing/2014/main" id="{95CDC6D1-F76B-84A9-67F3-AE779F6B439D}"/>
              </a:ext>
            </a:extLst>
          </p:cNvPr>
          <p:cNvGraphicFramePr>
            <a:graphicFrameLocks noGrp="1"/>
          </p:cNvGraphicFramePr>
          <p:nvPr>
            <p:extLst>
              <p:ext uri="{D42A27DB-BD31-4B8C-83A1-F6EECF244321}">
                <p14:modId xmlns:p14="http://schemas.microsoft.com/office/powerpoint/2010/main" val="259581833"/>
              </p:ext>
            </p:extLst>
          </p:nvPr>
        </p:nvGraphicFramePr>
        <p:xfrm>
          <a:off x="635193" y="1677329"/>
          <a:ext cx="10944880" cy="3824894"/>
        </p:xfrm>
        <a:graphic>
          <a:graphicData uri="http://schemas.openxmlformats.org/drawingml/2006/table">
            <a:tbl>
              <a:tblPr/>
              <a:tblGrid>
                <a:gridCol w="1493070">
                  <a:extLst>
                    <a:ext uri="{9D8B030D-6E8A-4147-A177-3AD203B41FA5}">
                      <a16:colId xmlns:a16="http://schemas.microsoft.com/office/drawing/2014/main" val="2167528448"/>
                    </a:ext>
                  </a:extLst>
                </a:gridCol>
                <a:gridCol w="1957701">
                  <a:extLst>
                    <a:ext uri="{9D8B030D-6E8A-4147-A177-3AD203B41FA5}">
                      <a16:colId xmlns:a16="http://schemas.microsoft.com/office/drawing/2014/main" val="274733326"/>
                    </a:ext>
                  </a:extLst>
                </a:gridCol>
                <a:gridCol w="3694909">
                  <a:extLst>
                    <a:ext uri="{9D8B030D-6E8A-4147-A177-3AD203B41FA5}">
                      <a16:colId xmlns:a16="http://schemas.microsoft.com/office/drawing/2014/main" val="2793323827"/>
                    </a:ext>
                  </a:extLst>
                </a:gridCol>
                <a:gridCol w="3799200">
                  <a:extLst>
                    <a:ext uri="{9D8B030D-6E8A-4147-A177-3AD203B41FA5}">
                      <a16:colId xmlns:a16="http://schemas.microsoft.com/office/drawing/2014/main" val="1012013254"/>
                    </a:ext>
                  </a:extLst>
                </a:gridCol>
              </a:tblGrid>
              <a:tr h="266728">
                <a:tc>
                  <a:txBody>
                    <a:bodyPr/>
                    <a:lstStyle/>
                    <a:p>
                      <a:pPr algn="ctr">
                        <a:buNone/>
                      </a:pPr>
                      <a:r>
                        <a:rPr lang="en-US" sz="1400" b="1" dirty="0">
                          <a:solidFill>
                            <a:schemeClr val="bg1"/>
                          </a:solidFill>
                          <a:latin typeface="Arial" panose="020B0604020202020204" pitchFamily="34" charset="0"/>
                          <a:ea typeface="Lato" panose="020F0502020204030203" pitchFamily="34" charset="0"/>
                          <a:cs typeface="Arial" panose="020B0604020202020204" pitchFamily="34" charset="0"/>
                        </a:rPr>
                        <a:t>Stain Type</a:t>
                      </a:r>
                    </a:p>
                  </a:txBody>
                  <a:tcPr marL="62466" marR="62466" marT="31233" marB="312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lgn="ctr">
                        <a:buNone/>
                      </a:pPr>
                      <a:r>
                        <a:rPr lang="en-US" sz="1400" b="1" dirty="0">
                          <a:solidFill>
                            <a:schemeClr val="bg1"/>
                          </a:solidFill>
                          <a:latin typeface="Arial" panose="020B0604020202020204" pitchFamily="34" charset="0"/>
                          <a:ea typeface="Lato" panose="020F0502020204030203" pitchFamily="34" charset="0"/>
                          <a:cs typeface="Arial" panose="020B0604020202020204" pitchFamily="34" charset="0"/>
                        </a:rPr>
                        <a:t>Common Examples</a:t>
                      </a:r>
                    </a:p>
                  </a:txBody>
                  <a:tcPr marL="62466" marR="62466" marT="31233" marB="312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lgn="ctr">
                        <a:buNone/>
                      </a:pPr>
                      <a:r>
                        <a:rPr lang="en-US" sz="1400" b="1" dirty="0">
                          <a:solidFill>
                            <a:schemeClr val="bg1"/>
                          </a:solidFill>
                          <a:latin typeface="Arial" panose="020B0604020202020204" pitchFamily="34" charset="0"/>
                          <a:ea typeface="Lato" panose="020F0502020204030203" pitchFamily="34" charset="0"/>
                          <a:cs typeface="Arial" panose="020B0604020202020204" pitchFamily="34" charset="0"/>
                        </a:rPr>
                        <a:t>Molecular Challenge</a:t>
                      </a:r>
                    </a:p>
                  </a:txBody>
                  <a:tcPr marL="62466" marR="62466" marT="31233" marB="312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lgn="ctr">
                        <a:buNone/>
                      </a:pPr>
                      <a:r>
                        <a:rPr lang="en-US" sz="1400" b="1" dirty="0">
                          <a:solidFill>
                            <a:schemeClr val="bg1"/>
                          </a:solidFill>
                          <a:latin typeface="Arial" panose="020B0604020202020204" pitchFamily="34" charset="0"/>
                          <a:ea typeface="Lato" panose="020F0502020204030203" pitchFamily="34" charset="0"/>
                          <a:cs typeface="Arial" panose="020B0604020202020204" pitchFamily="34" charset="0"/>
                        </a:rPr>
                        <a:t>Primary Removal Chemistry</a:t>
                      </a:r>
                    </a:p>
                  </a:txBody>
                  <a:tcPr marL="62466" marR="62466" marT="31233" marB="312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extLst>
                  <a:ext uri="{0D108BD9-81ED-4DB2-BD59-A6C34878D82A}">
                    <a16:rowId xmlns:a16="http://schemas.microsoft.com/office/drawing/2014/main" val="1318063057"/>
                  </a:ext>
                </a:extLst>
              </a:tr>
              <a:tr h="952189">
                <a:tc>
                  <a:txBody>
                    <a:bodyPr/>
                    <a:lstStyle/>
                    <a:p>
                      <a:pPr algn="l">
                        <a:buNone/>
                      </a:pPr>
                      <a:r>
                        <a:rPr lang="en-US" sz="1200" b="1" dirty="0">
                          <a:latin typeface="Arial" panose="020B0604020202020204" pitchFamily="34" charset="0"/>
                          <a:ea typeface="Lato" panose="020F0502020204030203" pitchFamily="34" charset="0"/>
                          <a:cs typeface="Arial" panose="020B0604020202020204" pitchFamily="34" charset="0"/>
                        </a:rPr>
                        <a:t>Oxidizable / Color</a:t>
                      </a:r>
                      <a:endParaRPr lang="en-US" sz="1200" dirty="0">
                        <a:latin typeface="Arial" panose="020B0604020202020204" pitchFamily="34" charset="0"/>
                        <a:ea typeface="Lato" panose="020F0502020204030203" pitchFamily="34" charset="0"/>
                        <a:cs typeface="Arial" panose="020B0604020202020204" pitchFamily="34" charset="0"/>
                      </a:endParaRPr>
                    </a:p>
                  </a:txBody>
                  <a:tcPr marL="62466" marR="62466" marT="31233" marB="312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US" sz="1200" dirty="0">
                          <a:latin typeface="Arial" panose="020B0604020202020204" pitchFamily="34" charset="0"/>
                          <a:ea typeface="Lato" panose="020F0502020204030203" pitchFamily="34" charset="0"/>
                          <a:cs typeface="Arial" panose="020B0604020202020204" pitchFamily="34" charset="0"/>
                        </a:rPr>
                        <a:t>Red Wine, Tea, Coffee, Fruit Juice, Permanent Marker Ink.</a:t>
                      </a:r>
                    </a:p>
                  </a:txBody>
                  <a:tcPr marL="62466" marR="62466" marT="31233" marB="312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US" sz="1200" b="1" dirty="0">
                          <a:latin typeface="Arial" panose="020B0604020202020204" pitchFamily="34" charset="0"/>
                          <a:ea typeface="Lato" panose="020F0502020204030203" pitchFamily="34" charset="0"/>
                          <a:cs typeface="Arial" panose="020B0604020202020204" pitchFamily="34" charset="0"/>
                        </a:rPr>
                        <a:t>Chromophore Destruction:</a:t>
                      </a:r>
                      <a:r>
                        <a:rPr lang="en-US" sz="1200" dirty="0">
                          <a:latin typeface="Arial" panose="020B0604020202020204" pitchFamily="34" charset="0"/>
                          <a:ea typeface="Lato" panose="020F0502020204030203" pitchFamily="34" charset="0"/>
                          <a:cs typeface="Arial" panose="020B0604020202020204" pitchFamily="34" charset="0"/>
                        </a:rPr>
                        <a:t> Highly colored organic molecules (chromophores) absorb light, making them visible.</a:t>
                      </a:r>
                    </a:p>
                  </a:txBody>
                  <a:tcPr marL="62466" marR="62466" marT="31233" marB="312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US" sz="1200" b="1" dirty="0">
                          <a:latin typeface="Arial" panose="020B0604020202020204" pitchFamily="34" charset="0"/>
                          <a:ea typeface="Lato" panose="020F0502020204030203" pitchFamily="34" charset="0"/>
                          <a:cs typeface="Arial" panose="020B0604020202020204" pitchFamily="34" charset="0"/>
                        </a:rPr>
                        <a:t>Oxidation:</a:t>
                      </a:r>
                      <a:r>
                        <a:rPr lang="en-US" sz="1200" dirty="0">
                          <a:latin typeface="Arial" panose="020B0604020202020204" pitchFamily="34" charset="0"/>
                          <a:ea typeface="Lato" panose="020F0502020204030203" pitchFamily="34" charset="0"/>
                          <a:cs typeface="Arial" panose="020B0604020202020204" pitchFamily="34" charset="0"/>
                        </a:rPr>
                        <a:t> Use </a:t>
                      </a:r>
                      <a:r>
                        <a:rPr lang="en-US" sz="1200" b="1" dirty="0">
                          <a:latin typeface="Arial" panose="020B0604020202020204" pitchFamily="34" charset="0"/>
                          <a:ea typeface="Lato" panose="020F0502020204030203" pitchFamily="34" charset="0"/>
                          <a:cs typeface="Arial" panose="020B0604020202020204" pitchFamily="34" charset="0"/>
                        </a:rPr>
                        <a:t>Bleaching Agents</a:t>
                      </a:r>
                      <a:r>
                        <a:rPr lang="en-US" sz="1200" dirty="0">
                          <a:latin typeface="Arial" panose="020B0604020202020204" pitchFamily="34" charset="0"/>
                          <a:ea typeface="Lato" panose="020F0502020204030203" pitchFamily="34" charset="0"/>
                          <a:cs typeface="Arial" panose="020B0604020202020204" pitchFamily="34" charset="0"/>
                        </a:rPr>
                        <a:t> (Sodium Hypochlorite or Hydrogen Peroxide) to break the double bonds in the chromophore, rendering it colorless.</a:t>
                      </a:r>
                    </a:p>
                  </a:txBody>
                  <a:tcPr marL="62466" marR="62466" marT="31233" marB="312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9388770"/>
                  </a:ext>
                </a:extLst>
              </a:tr>
              <a:tr h="822345">
                <a:tc>
                  <a:txBody>
                    <a:bodyPr/>
                    <a:lstStyle/>
                    <a:p>
                      <a:pPr algn="l">
                        <a:buNone/>
                      </a:pPr>
                      <a:r>
                        <a:rPr lang="en-US" sz="1200" b="1">
                          <a:latin typeface="Arial" panose="020B0604020202020204" pitchFamily="34" charset="0"/>
                          <a:ea typeface="Lato" panose="020F0502020204030203" pitchFamily="34" charset="0"/>
                          <a:cs typeface="Arial" panose="020B0604020202020204" pitchFamily="34" charset="0"/>
                        </a:rPr>
                        <a:t>Protein / Enzymatic</a:t>
                      </a:r>
                      <a:endParaRPr lang="en-US" sz="1200">
                        <a:latin typeface="Arial" panose="020B0604020202020204" pitchFamily="34" charset="0"/>
                        <a:ea typeface="Lato" panose="020F0502020204030203" pitchFamily="34" charset="0"/>
                        <a:cs typeface="Arial" panose="020B0604020202020204" pitchFamily="34" charset="0"/>
                      </a:endParaRPr>
                    </a:p>
                  </a:txBody>
                  <a:tcPr marL="62466" marR="62466" marT="31233" marB="312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US" sz="1200">
                          <a:latin typeface="Arial" panose="020B0604020202020204" pitchFamily="34" charset="0"/>
                          <a:ea typeface="Lato" panose="020F0502020204030203" pitchFamily="34" charset="0"/>
                          <a:cs typeface="Arial" panose="020B0604020202020204" pitchFamily="34" charset="0"/>
                        </a:rPr>
                        <a:t>Blood, Grass, Egg, Milk/Dairy, Bodily Fluids (Sweat, Vomit).</a:t>
                      </a:r>
                    </a:p>
                  </a:txBody>
                  <a:tcPr marL="62466" marR="62466" marT="31233" marB="312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US" sz="1200" b="1" dirty="0">
                          <a:latin typeface="Arial" panose="020B0604020202020204" pitchFamily="34" charset="0"/>
                          <a:ea typeface="Lato" panose="020F0502020204030203" pitchFamily="34" charset="0"/>
                          <a:cs typeface="Arial" panose="020B0604020202020204" pitchFamily="34" charset="0"/>
                        </a:rPr>
                        <a:t>Coagulation by Heat:</a:t>
                      </a:r>
                      <a:r>
                        <a:rPr lang="en-US" sz="1200" dirty="0">
                          <a:latin typeface="Arial" panose="020B0604020202020204" pitchFamily="34" charset="0"/>
                          <a:ea typeface="Lato" panose="020F0502020204030203" pitchFamily="34" charset="0"/>
                          <a:cs typeface="Arial" panose="020B0604020202020204" pitchFamily="34" charset="0"/>
                        </a:rPr>
                        <a:t> Large protein chains denature and physically bond to fibers, becoming "cooked" and insoluble if exposed to hot water.</a:t>
                      </a:r>
                    </a:p>
                  </a:txBody>
                  <a:tcPr marL="62466" marR="62466" marT="31233" marB="312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US" sz="1200" b="1" dirty="0">
                          <a:latin typeface="Arial" panose="020B0604020202020204" pitchFamily="34" charset="0"/>
                          <a:ea typeface="Lato" panose="020F0502020204030203" pitchFamily="34" charset="0"/>
                          <a:cs typeface="Arial" panose="020B0604020202020204" pitchFamily="34" charset="0"/>
                        </a:rPr>
                        <a:t>Enzymatic Digestion:</a:t>
                      </a:r>
                      <a:r>
                        <a:rPr lang="en-US" sz="1200" dirty="0">
                          <a:latin typeface="Arial" panose="020B0604020202020204" pitchFamily="34" charset="0"/>
                          <a:ea typeface="Lato" panose="020F0502020204030203" pitchFamily="34" charset="0"/>
                          <a:cs typeface="Arial" panose="020B0604020202020204" pitchFamily="34" charset="0"/>
                        </a:rPr>
                        <a:t> Use </a:t>
                      </a:r>
                      <a:r>
                        <a:rPr lang="en-US" sz="1200" b="1" dirty="0">
                          <a:latin typeface="Arial" panose="020B0604020202020204" pitchFamily="34" charset="0"/>
                          <a:ea typeface="Lato" panose="020F0502020204030203" pitchFamily="34" charset="0"/>
                          <a:cs typeface="Arial" panose="020B0604020202020204" pitchFamily="34" charset="0"/>
                        </a:rPr>
                        <a:t>Protease Enzymes</a:t>
                      </a:r>
                      <a:r>
                        <a:rPr lang="en-US" sz="1200" dirty="0">
                          <a:latin typeface="Arial" panose="020B0604020202020204" pitchFamily="34" charset="0"/>
                          <a:ea typeface="Lato" panose="020F0502020204030203" pitchFamily="34" charset="0"/>
                          <a:cs typeface="Arial" panose="020B0604020202020204" pitchFamily="34" charset="0"/>
                        </a:rPr>
                        <a:t> to catalyze the breakdown of long protein chains into smaller, water-soluble peptides and amino acids.</a:t>
                      </a:r>
                    </a:p>
                  </a:txBody>
                  <a:tcPr marL="62466" marR="62466" marT="31233" marB="312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3404947"/>
                  </a:ext>
                </a:extLst>
              </a:tr>
              <a:tr h="822345">
                <a:tc>
                  <a:txBody>
                    <a:bodyPr/>
                    <a:lstStyle/>
                    <a:p>
                      <a:pPr algn="l">
                        <a:buNone/>
                      </a:pPr>
                      <a:r>
                        <a:rPr lang="en-US" sz="1200" b="1">
                          <a:latin typeface="Arial" panose="020B0604020202020204" pitchFamily="34" charset="0"/>
                          <a:ea typeface="Lato" panose="020F0502020204030203" pitchFamily="34" charset="0"/>
                          <a:cs typeface="Arial" panose="020B0604020202020204" pitchFamily="34" charset="0"/>
                        </a:rPr>
                        <a:t>Oily / Greasy</a:t>
                      </a:r>
                      <a:endParaRPr lang="en-US" sz="1200">
                        <a:latin typeface="Arial" panose="020B0604020202020204" pitchFamily="34" charset="0"/>
                        <a:ea typeface="Lato" panose="020F0502020204030203" pitchFamily="34" charset="0"/>
                        <a:cs typeface="Arial" panose="020B0604020202020204" pitchFamily="34" charset="0"/>
                      </a:endParaRPr>
                    </a:p>
                  </a:txBody>
                  <a:tcPr marL="62466" marR="62466" marT="31233" marB="312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US" sz="1200">
                          <a:latin typeface="Arial" panose="020B0604020202020204" pitchFamily="34" charset="0"/>
                          <a:ea typeface="Lato" panose="020F0502020204030203" pitchFamily="34" charset="0"/>
                          <a:cs typeface="Arial" panose="020B0604020202020204" pitchFamily="34" charset="0"/>
                        </a:rPr>
                        <a:t>Cooking Oil, Butter, Lipstick, Motor Grease, Body Sebum.</a:t>
                      </a:r>
                    </a:p>
                  </a:txBody>
                  <a:tcPr marL="62466" marR="62466" marT="31233" marB="312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US" sz="1200" b="1" dirty="0">
                          <a:latin typeface="Arial" panose="020B0604020202020204" pitchFamily="34" charset="0"/>
                          <a:ea typeface="Lato" panose="020F0502020204030203" pitchFamily="34" charset="0"/>
                          <a:cs typeface="Arial" panose="020B0604020202020204" pitchFamily="34" charset="0"/>
                        </a:rPr>
                        <a:t>Hydrophobic Repulsion:</a:t>
                      </a:r>
                      <a:r>
                        <a:rPr lang="en-US" sz="1200" dirty="0">
                          <a:latin typeface="Arial" panose="020B0604020202020204" pitchFamily="34" charset="0"/>
                          <a:ea typeface="Lato" panose="020F0502020204030203" pitchFamily="34" charset="0"/>
                          <a:cs typeface="Arial" panose="020B0604020202020204" pitchFamily="34" charset="0"/>
                        </a:rPr>
                        <a:t> Non-polar fat/oil molecules repel water (polar solvent), preventing simple rinsing or dissolving.</a:t>
                      </a:r>
                    </a:p>
                  </a:txBody>
                  <a:tcPr marL="62466" marR="62466" marT="31233" marB="312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US" sz="1200" b="1" dirty="0">
                          <a:latin typeface="Arial" panose="020B0604020202020204" pitchFamily="34" charset="0"/>
                          <a:ea typeface="Lato" panose="020F0502020204030203" pitchFamily="34" charset="0"/>
                          <a:cs typeface="Arial" panose="020B0604020202020204" pitchFamily="34" charset="0"/>
                        </a:rPr>
                        <a:t>Emulsification:</a:t>
                      </a:r>
                      <a:r>
                        <a:rPr lang="en-US" sz="1200" dirty="0">
                          <a:latin typeface="Arial" panose="020B0604020202020204" pitchFamily="34" charset="0"/>
                          <a:ea typeface="Lato" panose="020F0502020204030203" pitchFamily="34" charset="0"/>
                          <a:cs typeface="Arial" panose="020B0604020202020204" pitchFamily="34" charset="0"/>
                        </a:rPr>
                        <a:t> Use </a:t>
                      </a:r>
                      <a:r>
                        <a:rPr lang="en-US" sz="1200" b="1" dirty="0">
                          <a:latin typeface="Arial" panose="020B0604020202020204" pitchFamily="34" charset="0"/>
                          <a:ea typeface="Lato" panose="020F0502020204030203" pitchFamily="34" charset="0"/>
                          <a:cs typeface="Arial" panose="020B0604020202020204" pitchFamily="34" charset="0"/>
                        </a:rPr>
                        <a:t>Surfactants</a:t>
                      </a:r>
                      <a:r>
                        <a:rPr lang="en-US" sz="1200" dirty="0">
                          <a:latin typeface="Arial" panose="020B0604020202020204" pitchFamily="34" charset="0"/>
                          <a:ea typeface="Lato" panose="020F0502020204030203" pitchFamily="34" charset="0"/>
                          <a:cs typeface="Arial" panose="020B0604020202020204" pitchFamily="34" charset="0"/>
                        </a:rPr>
                        <a:t> (Anionic or Nonionic) to form micelles around the oil, making the non-polar grease soluble and </a:t>
                      </a:r>
                      <a:r>
                        <a:rPr lang="en-US" sz="1200" dirty="0" err="1">
                          <a:latin typeface="Arial" panose="020B0604020202020204" pitchFamily="34" charset="0"/>
                          <a:ea typeface="Lato" panose="020F0502020204030203" pitchFamily="34" charset="0"/>
                          <a:cs typeface="Arial" panose="020B0604020202020204" pitchFamily="34" charset="0"/>
                        </a:rPr>
                        <a:t>suspendable</a:t>
                      </a:r>
                      <a:r>
                        <a:rPr lang="en-US" sz="1200" dirty="0">
                          <a:latin typeface="Arial" panose="020B0604020202020204" pitchFamily="34" charset="0"/>
                          <a:ea typeface="Lato" panose="020F0502020204030203" pitchFamily="34" charset="0"/>
                          <a:cs typeface="Arial" panose="020B0604020202020204" pitchFamily="34" charset="0"/>
                        </a:rPr>
                        <a:t> in water.</a:t>
                      </a:r>
                    </a:p>
                  </a:txBody>
                  <a:tcPr marL="62466" marR="62466" marT="31233" marB="312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5147804"/>
                  </a:ext>
                </a:extLst>
              </a:tr>
              <a:tr h="952189">
                <a:tc>
                  <a:txBody>
                    <a:bodyPr/>
                    <a:lstStyle/>
                    <a:p>
                      <a:pPr algn="l">
                        <a:buNone/>
                      </a:pPr>
                      <a:r>
                        <a:rPr lang="en-US" sz="1200" b="1">
                          <a:latin typeface="Arial" panose="020B0604020202020204" pitchFamily="34" charset="0"/>
                          <a:ea typeface="Lato" panose="020F0502020204030203" pitchFamily="34" charset="0"/>
                          <a:cs typeface="Arial" panose="020B0604020202020204" pitchFamily="34" charset="0"/>
                        </a:rPr>
                        <a:t>Particulate / Inorganic</a:t>
                      </a:r>
                      <a:endParaRPr lang="en-US" sz="1200">
                        <a:latin typeface="Arial" panose="020B0604020202020204" pitchFamily="34" charset="0"/>
                        <a:ea typeface="Lato" panose="020F0502020204030203" pitchFamily="34" charset="0"/>
                        <a:cs typeface="Arial" panose="020B0604020202020204" pitchFamily="34" charset="0"/>
                      </a:endParaRPr>
                    </a:p>
                  </a:txBody>
                  <a:tcPr marL="62466" marR="62466" marT="31233" marB="312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US" sz="1200" dirty="0">
                          <a:latin typeface="Arial" panose="020B0604020202020204" pitchFamily="34" charset="0"/>
                          <a:ea typeface="Lato" panose="020F0502020204030203" pitchFamily="34" charset="0"/>
                          <a:cs typeface="Arial" panose="020B0604020202020204" pitchFamily="34" charset="0"/>
                        </a:rPr>
                        <a:t>Mud, Clay, Dirt, Rust (Iron), Hard Water Scale.</a:t>
                      </a:r>
                    </a:p>
                  </a:txBody>
                  <a:tcPr marL="62466" marR="62466" marT="31233" marB="312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US" sz="1200" b="1" dirty="0">
                          <a:latin typeface="Arial" panose="020B0604020202020204" pitchFamily="34" charset="0"/>
                          <a:ea typeface="Lato" panose="020F0502020204030203" pitchFamily="34" charset="0"/>
                          <a:cs typeface="Arial" panose="020B0604020202020204" pitchFamily="34" charset="0"/>
                        </a:rPr>
                        <a:t>Insolubility &amp; Ionic Bridging:</a:t>
                      </a:r>
                      <a:r>
                        <a:rPr lang="en-US" sz="1200" dirty="0">
                          <a:latin typeface="Arial" panose="020B0604020202020204" pitchFamily="34" charset="0"/>
                          <a:ea typeface="Lato" panose="020F0502020204030203" pitchFamily="34" charset="0"/>
                          <a:cs typeface="Arial" panose="020B0604020202020204" pitchFamily="34" charset="0"/>
                        </a:rPr>
                        <a:t> Solid mineral particles are insoluble and often stick to fabric fibers via metal ions acting as a "bridge."</a:t>
                      </a:r>
                    </a:p>
                  </a:txBody>
                  <a:tcPr marL="62466" marR="62466" marT="31233" marB="312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US" sz="1200" b="1" dirty="0">
                          <a:latin typeface="Arial" panose="020B0604020202020204" pitchFamily="34" charset="0"/>
                          <a:ea typeface="Lato" panose="020F0502020204030203" pitchFamily="34" charset="0"/>
                          <a:cs typeface="Arial" panose="020B0604020202020204" pitchFamily="34" charset="0"/>
                        </a:rPr>
                        <a:t>Chelation &amp; Dispersion:</a:t>
                      </a:r>
                      <a:r>
                        <a:rPr lang="en-US" sz="1200" dirty="0">
                          <a:latin typeface="Arial" panose="020B0604020202020204" pitchFamily="34" charset="0"/>
                          <a:ea typeface="Lato" panose="020F0502020204030203" pitchFamily="34" charset="0"/>
                          <a:cs typeface="Arial" panose="020B0604020202020204" pitchFamily="34" charset="0"/>
                        </a:rPr>
                        <a:t> Use </a:t>
                      </a:r>
                      <a:r>
                        <a:rPr lang="en-US" sz="1200" b="1" dirty="0">
                          <a:latin typeface="Arial" panose="020B0604020202020204" pitchFamily="34" charset="0"/>
                          <a:ea typeface="Lato" panose="020F0502020204030203" pitchFamily="34" charset="0"/>
                          <a:cs typeface="Arial" panose="020B0604020202020204" pitchFamily="34" charset="0"/>
                        </a:rPr>
                        <a:t>Builders/Chelators</a:t>
                      </a:r>
                      <a:r>
                        <a:rPr lang="en-US" sz="1200" dirty="0">
                          <a:latin typeface="Arial" panose="020B0604020202020204" pitchFamily="34" charset="0"/>
                          <a:ea typeface="Lato" panose="020F0502020204030203" pitchFamily="34" charset="0"/>
                          <a:cs typeface="Arial" panose="020B0604020202020204" pitchFamily="34" charset="0"/>
                        </a:rPr>
                        <a:t> to sequester bridging ions, freeing the particles. Use </a:t>
                      </a:r>
                      <a:r>
                        <a:rPr lang="en-US" sz="1200" b="1" dirty="0">
                          <a:latin typeface="Arial" panose="020B0604020202020204" pitchFamily="34" charset="0"/>
                          <a:ea typeface="Lato" panose="020F0502020204030203" pitchFamily="34" charset="0"/>
                          <a:cs typeface="Arial" panose="020B0604020202020204" pitchFamily="34" charset="0"/>
                        </a:rPr>
                        <a:t>Dispersants</a:t>
                      </a:r>
                      <a:r>
                        <a:rPr lang="en-US" sz="1200" dirty="0">
                          <a:latin typeface="Arial" panose="020B0604020202020204" pitchFamily="34" charset="0"/>
                          <a:ea typeface="Lato" panose="020F0502020204030203" pitchFamily="34" charset="0"/>
                          <a:cs typeface="Arial" panose="020B0604020202020204" pitchFamily="34" charset="0"/>
                        </a:rPr>
                        <a:t> to suspend the particles, preventing redeposition.</a:t>
                      </a:r>
                    </a:p>
                  </a:txBody>
                  <a:tcPr marL="62466" marR="62466" marT="31233" marB="312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0426046"/>
                  </a:ext>
                </a:extLst>
              </a:tr>
            </a:tbl>
          </a:graphicData>
        </a:graphic>
      </p:graphicFrame>
      <p:sp>
        <p:nvSpPr>
          <p:cNvPr id="3" name="Title 1">
            <a:extLst>
              <a:ext uri="{FF2B5EF4-FFF2-40B4-BE49-F238E27FC236}">
                <a16:creationId xmlns:a16="http://schemas.microsoft.com/office/drawing/2014/main" id="{76FA7416-1857-3F2D-9C57-52FB845312E4}"/>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007DC2"/>
                </a:solidFill>
                <a:latin typeface="Arial" panose="020B0604020202020204" pitchFamily="34" charset="0"/>
                <a:cs typeface="Arial" panose="020B0604020202020204" pitchFamily="34" charset="0"/>
              </a:rPr>
              <a:t>Stain Classification: Overview</a:t>
            </a:r>
            <a:endParaRPr lang="en-US" sz="3500" b="1" dirty="0">
              <a:solidFill>
                <a:srgbClr val="007DC2"/>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3787469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92D4A-0EBC-9DA9-E3CB-540B563F8EE5}"/>
            </a:ext>
          </a:extLst>
        </p:cNvPr>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35BBCD67-F90F-C4A3-23B5-120DF3E616D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3C296BB-5612-1ABA-337F-60A87E1F2A8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790380"/>
            <a:ext cx="12154514" cy="4605999"/>
          </a:xfrm>
          <a:prstGeom prst="rect">
            <a:avLst/>
          </a:prstGeom>
        </p:spPr>
      </p:pic>
      <p:sp>
        <p:nvSpPr>
          <p:cNvPr id="7" name="TextBox 6">
            <a:extLst>
              <a:ext uri="{FF2B5EF4-FFF2-40B4-BE49-F238E27FC236}">
                <a16:creationId xmlns:a16="http://schemas.microsoft.com/office/drawing/2014/main" id="{92BA77EF-A535-E005-F92E-BFA54156D2C3}"/>
              </a:ext>
            </a:extLst>
          </p:cNvPr>
          <p:cNvSpPr txBox="1"/>
          <p:nvPr/>
        </p:nvSpPr>
        <p:spPr>
          <a:xfrm>
            <a:off x="9462499" y="6396379"/>
            <a:ext cx="2607994" cy="461665"/>
          </a:xfrm>
          <a:prstGeom prst="rect">
            <a:avLst/>
          </a:prstGeom>
          <a:noFill/>
        </p:spPr>
        <p:txBody>
          <a:bodyPr wrap="square" rtlCol="0" anchor="ctr">
            <a:spAutoFit/>
          </a:bodyPr>
          <a:lstStyle/>
          <a:p>
            <a:pPr algn="r"/>
            <a:r>
              <a:rPr lang="en-US" sz="2400" dirty="0">
                <a:solidFill>
                  <a:schemeClr val="bg1"/>
                </a:solidFill>
                <a:latin typeface="Arial" panose="020B0604020202020204" pitchFamily="34" charset="0"/>
                <a:cs typeface="Arial" panose="020B0604020202020204" pitchFamily="34" charset="0"/>
              </a:rPr>
              <a:t>#</a:t>
            </a:r>
            <a:r>
              <a:rPr lang="en-US" sz="2400" dirty="0" err="1">
                <a:solidFill>
                  <a:schemeClr val="bg1"/>
                </a:solidFill>
                <a:latin typeface="Arial" panose="020B0604020202020204" pitchFamily="34" charset="0"/>
                <a:cs typeface="Arial" panose="020B0604020202020204" pitchFamily="34" charset="0"/>
              </a:rPr>
              <a:t>washdryfold</a:t>
            </a:r>
            <a:endParaRPr lang="en-US" sz="2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0FC94B5-6580-40D8-A8F9-751F05B120EB}"/>
              </a:ext>
            </a:extLst>
          </p:cNvPr>
          <p:cNvSpPr>
            <a:spLocks noGrp="1"/>
          </p:cNvSpPr>
          <p:nvPr>
            <p:ph type="title"/>
          </p:nvPr>
        </p:nvSpPr>
        <p:spPr>
          <a:xfrm>
            <a:off x="640261" y="-185726"/>
            <a:ext cx="10515600" cy="2852737"/>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Water Chemistry</a:t>
            </a:r>
          </a:p>
        </p:txBody>
      </p:sp>
      <p:pic>
        <p:nvPicPr>
          <p:cNvPr id="6" name="Picture 5">
            <a:extLst>
              <a:ext uri="{FF2B5EF4-FFF2-40B4-BE49-F238E27FC236}">
                <a16:creationId xmlns:a16="http://schemas.microsoft.com/office/drawing/2014/main" id="{43CB35F0-3BA6-AD99-130F-0656462FFA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998" y="4076066"/>
            <a:ext cx="2058138" cy="911258"/>
          </a:xfrm>
          <a:prstGeom prst="rect">
            <a:avLst/>
          </a:prstGeom>
        </p:spPr>
      </p:pic>
    </p:spTree>
    <p:extLst>
      <p:ext uri="{BB962C8B-B14F-4D97-AF65-F5344CB8AC3E}">
        <p14:creationId xmlns:p14="http://schemas.microsoft.com/office/powerpoint/2010/main" val="410434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10978-CE42-2065-B2BE-DDF98FCA65B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D84FB9-67B1-8866-472F-7FFDB62DC6D6}"/>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pPr/>
              <a:t>19</a:t>
            </a:fld>
            <a:endParaRPr lang="en-US" dirty="0"/>
          </a:p>
        </p:txBody>
      </p:sp>
      <p:sp>
        <p:nvSpPr>
          <p:cNvPr id="7" name="Content Placeholder 2">
            <a:extLst>
              <a:ext uri="{FF2B5EF4-FFF2-40B4-BE49-F238E27FC236}">
                <a16:creationId xmlns:a16="http://schemas.microsoft.com/office/drawing/2014/main" id="{80565938-7E82-A31C-D160-F7F7FEAF953B}"/>
              </a:ext>
            </a:extLst>
          </p:cNvPr>
          <p:cNvSpPr txBox="1">
            <a:spLocks/>
          </p:cNvSpPr>
          <p:nvPr/>
        </p:nvSpPr>
        <p:spPr>
          <a:xfrm>
            <a:off x="442174" y="1372733"/>
            <a:ext cx="11633202" cy="2043383"/>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B050"/>
                </a:solidFill>
                <a:latin typeface="Arial" panose="020B0604020202020204" pitchFamily="34" charset="0"/>
                <a:ea typeface="Lato" panose="020F0502020204030203" pitchFamily="34" charset="0"/>
                <a:cs typeface="Arial" panose="020B0604020202020204" pitchFamily="34" charset="0"/>
              </a:rPr>
              <a:t>The Problem: Water Hardness</a:t>
            </a:r>
          </a:p>
          <a:p>
            <a:r>
              <a:rPr lang="en-US" dirty="0">
                <a:latin typeface="Arial" panose="020B0604020202020204" pitchFamily="34" charset="0"/>
                <a:ea typeface="Lato" panose="020F0502020204030203" pitchFamily="34" charset="0"/>
                <a:cs typeface="Arial" panose="020B0604020202020204" pitchFamily="34" charset="0"/>
              </a:rPr>
              <a:t>Water quality in laundry is primarily defined by </a:t>
            </a:r>
            <a:r>
              <a:rPr lang="en-US" b="1" dirty="0">
                <a:latin typeface="Arial" panose="020B0604020202020204" pitchFamily="34" charset="0"/>
                <a:ea typeface="Lato" panose="020F0502020204030203" pitchFamily="34" charset="0"/>
                <a:cs typeface="Arial" panose="020B0604020202020204" pitchFamily="34" charset="0"/>
              </a:rPr>
              <a:t>hardness</a:t>
            </a:r>
            <a:r>
              <a:rPr lang="en-US" dirty="0">
                <a:latin typeface="Arial" panose="020B0604020202020204" pitchFamily="34" charset="0"/>
                <a:ea typeface="Lato" panose="020F0502020204030203" pitchFamily="34" charset="0"/>
                <a:cs typeface="Arial" panose="020B0604020202020204" pitchFamily="34" charset="0"/>
              </a:rPr>
              <a:t>, caused by dissolved mineral ions (especially Calcium) and Magnesium. </a:t>
            </a:r>
          </a:p>
          <a:p>
            <a:endParaRPr lang="en-US" b="1" dirty="0">
              <a:latin typeface="Arial" panose="020B0604020202020204" pitchFamily="34" charset="0"/>
              <a:ea typeface="Lato" panose="020F0502020204030203" pitchFamily="34" charset="0"/>
              <a:cs typeface="Arial" panose="020B0604020202020204" pitchFamily="34" charset="0"/>
            </a:endParaRPr>
          </a:p>
          <a:p>
            <a:r>
              <a:rPr lang="en-US" b="1" dirty="0">
                <a:latin typeface="Arial" panose="020B0604020202020204" pitchFamily="34" charset="0"/>
                <a:ea typeface="Lato" panose="020F0502020204030203" pitchFamily="34" charset="0"/>
                <a:cs typeface="Arial" panose="020B0604020202020204" pitchFamily="34" charset="0"/>
              </a:rPr>
              <a:t>Effect on Detergency:</a:t>
            </a:r>
            <a:endParaRPr lang="en-US" dirty="0">
              <a:latin typeface="Arial" panose="020B0604020202020204" pitchFamily="34" charset="0"/>
              <a:ea typeface="Lato" panose="020F0502020204030203" pitchFamily="34" charset="0"/>
              <a:cs typeface="Arial" panose="020B0604020202020204" pitchFamily="34" charset="0"/>
            </a:endParaRPr>
          </a:p>
          <a:p>
            <a:pPr marL="560070" lvl="1" indent="-285750"/>
            <a:r>
              <a:rPr lang="en-US" sz="1400" dirty="0">
                <a:latin typeface="Arial" panose="020B0604020202020204" pitchFamily="34" charset="0"/>
                <a:ea typeface="Lato" panose="020F0502020204030203" pitchFamily="34" charset="0"/>
                <a:cs typeface="Arial" panose="020B0604020202020204" pitchFamily="34" charset="0"/>
              </a:rPr>
              <a:t>Hardness ions react with anionic surfactants (soaps/detergents) to form insoluble precipitates (</a:t>
            </a:r>
            <a:r>
              <a:rPr lang="en-US" sz="1400" b="1" dirty="0">
                <a:latin typeface="Arial" panose="020B0604020202020204" pitchFamily="34" charset="0"/>
                <a:ea typeface="Lato" panose="020F0502020204030203" pitchFamily="34" charset="0"/>
                <a:cs typeface="Arial" panose="020B0604020202020204" pitchFamily="34" charset="0"/>
              </a:rPr>
              <a:t>soap scum</a:t>
            </a:r>
            <a:r>
              <a:rPr lang="en-US" sz="1400" dirty="0">
                <a:latin typeface="Arial" panose="020B0604020202020204" pitchFamily="34" charset="0"/>
                <a:ea typeface="Lato" panose="020F0502020204030203" pitchFamily="34" charset="0"/>
                <a:cs typeface="Arial" panose="020B0604020202020204" pitchFamily="34" charset="0"/>
              </a:rPr>
              <a:t>).</a:t>
            </a:r>
          </a:p>
          <a:p>
            <a:pPr marL="560070" lvl="1" indent="-285750"/>
            <a:r>
              <a:rPr lang="en-US" sz="1400" dirty="0">
                <a:latin typeface="Arial" panose="020B0604020202020204" pitchFamily="34" charset="0"/>
                <a:ea typeface="Lato" panose="020F0502020204030203" pitchFamily="34" charset="0"/>
                <a:cs typeface="Arial" panose="020B0604020202020204" pitchFamily="34" charset="0"/>
              </a:rPr>
              <a:t>This consumes the active detergent, dramatically reducing cleaning efficiency.</a:t>
            </a:r>
          </a:p>
        </p:txBody>
      </p:sp>
      <p:graphicFrame>
        <p:nvGraphicFramePr>
          <p:cNvPr id="2" name="Table 1">
            <a:extLst>
              <a:ext uri="{FF2B5EF4-FFF2-40B4-BE49-F238E27FC236}">
                <a16:creationId xmlns:a16="http://schemas.microsoft.com/office/drawing/2014/main" id="{D47617CF-9651-F2B5-71A6-789A716E42F6}"/>
              </a:ext>
            </a:extLst>
          </p:cNvPr>
          <p:cNvGraphicFramePr>
            <a:graphicFrameLocks noGrp="1"/>
          </p:cNvGraphicFramePr>
          <p:nvPr>
            <p:extLst>
              <p:ext uri="{D42A27DB-BD31-4B8C-83A1-F6EECF244321}">
                <p14:modId xmlns:p14="http://schemas.microsoft.com/office/powerpoint/2010/main" val="3317567335"/>
              </p:ext>
            </p:extLst>
          </p:nvPr>
        </p:nvGraphicFramePr>
        <p:xfrm>
          <a:off x="589182" y="3429000"/>
          <a:ext cx="11020039" cy="2011680"/>
        </p:xfrm>
        <a:graphic>
          <a:graphicData uri="http://schemas.openxmlformats.org/drawingml/2006/table">
            <a:tbl>
              <a:tblPr/>
              <a:tblGrid>
                <a:gridCol w="3454468">
                  <a:extLst>
                    <a:ext uri="{9D8B030D-6E8A-4147-A177-3AD203B41FA5}">
                      <a16:colId xmlns:a16="http://schemas.microsoft.com/office/drawing/2014/main" val="659254185"/>
                    </a:ext>
                  </a:extLst>
                </a:gridCol>
                <a:gridCol w="7565571">
                  <a:extLst>
                    <a:ext uri="{9D8B030D-6E8A-4147-A177-3AD203B41FA5}">
                      <a16:colId xmlns:a16="http://schemas.microsoft.com/office/drawing/2014/main" val="3711321101"/>
                    </a:ext>
                  </a:extLst>
                </a:gridCol>
              </a:tblGrid>
              <a:tr h="0">
                <a:tc>
                  <a:txBody>
                    <a:bodyPr/>
                    <a:lstStyle/>
                    <a:p>
                      <a:pPr>
                        <a:buNone/>
                      </a:pPr>
                      <a:r>
                        <a:rPr lang="en-US" b="1" dirty="0">
                          <a:solidFill>
                            <a:schemeClr val="bg1"/>
                          </a:solidFill>
                        </a:rPr>
                        <a:t>Water Quality Area of Impact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A70B9"/>
                    </a:solidFill>
                  </a:tcPr>
                </a:tc>
                <a:tc>
                  <a:txBody>
                    <a:bodyPr/>
                    <a:lstStyle/>
                    <a:p>
                      <a:pPr>
                        <a:buNone/>
                      </a:pPr>
                      <a:r>
                        <a:rPr lang="en-US" b="1" dirty="0">
                          <a:solidFill>
                            <a:schemeClr val="bg1"/>
                          </a:solidFill>
                        </a:rPr>
                        <a:t>Impact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A70B9"/>
                    </a:solidFill>
                  </a:tcPr>
                </a:tc>
                <a:extLst>
                  <a:ext uri="{0D108BD9-81ED-4DB2-BD59-A6C34878D82A}">
                    <a16:rowId xmlns:a16="http://schemas.microsoft.com/office/drawing/2014/main" val="1398180832"/>
                  </a:ext>
                </a:extLst>
              </a:tr>
              <a:tr h="0">
                <a:tc>
                  <a:txBody>
                    <a:bodyPr/>
                    <a:lstStyle/>
                    <a:p>
                      <a:pPr>
                        <a:buNone/>
                      </a:pPr>
                      <a:r>
                        <a:rPr lang="en-US" b="1" dirty="0"/>
                        <a:t>Fabrics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a:t>Causes stiffness, graying, and yellowing (dullness). Can lead to premature wear.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0358155"/>
                  </a:ext>
                </a:extLst>
              </a:tr>
              <a:tr h="0">
                <a:tc>
                  <a:txBody>
                    <a:bodyPr/>
                    <a:lstStyle/>
                    <a:p>
                      <a:pPr>
                        <a:buNone/>
                      </a:pPr>
                      <a:r>
                        <a:rPr lang="en-US" b="1"/>
                        <a:t>Equipment</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dirty="0"/>
                        <a:t>Scale formation (limescale) on heating elements, pipes, and drums, reducing heat transfer efficiency and machine lifespan.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306087"/>
                  </a:ext>
                </a:extLst>
              </a:tr>
              <a:tr h="0">
                <a:tc>
                  <a:txBody>
                    <a:bodyPr/>
                    <a:lstStyle/>
                    <a:p>
                      <a:pPr>
                        <a:buNone/>
                      </a:pPr>
                      <a:r>
                        <a:rPr lang="en-US" b="1"/>
                        <a:t>Cleaning</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dirty="0"/>
                        <a:t>Requires significantly higher dosages of detergent to achieve the same cleaning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8430192"/>
                  </a:ext>
                </a:extLst>
              </a:tr>
            </a:tbl>
          </a:graphicData>
        </a:graphic>
      </p:graphicFrame>
      <p:sp>
        <p:nvSpPr>
          <p:cNvPr id="3" name="Title 1">
            <a:extLst>
              <a:ext uri="{FF2B5EF4-FFF2-40B4-BE49-F238E27FC236}">
                <a16:creationId xmlns:a16="http://schemas.microsoft.com/office/drawing/2014/main" id="{F80615B5-BAD4-11EC-C87D-52D73F80673D}"/>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007DC2"/>
                </a:solidFill>
                <a:latin typeface="Arial" panose="020B0604020202020204" pitchFamily="34" charset="0"/>
                <a:cs typeface="Arial" panose="020B0604020202020204" pitchFamily="34" charset="0"/>
              </a:rPr>
              <a:t>Water Quality: The Hidden Cost Factor </a:t>
            </a:r>
            <a:endParaRPr lang="en-US" sz="3500" b="1" dirty="0">
              <a:solidFill>
                <a:srgbClr val="007DC2"/>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3722399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and white background&#10;&#10;Description automatically generated">
            <a:extLst>
              <a:ext uri="{FF2B5EF4-FFF2-40B4-BE49-F238E27FC236}">
                <a16:creationId xmlns:a16="http://schemas.microsoft.com/office/drawing/2014/main" id="{BF6A5E11-7637-ED17-A2FE-556FA1036C6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0976C10B-CED9-9887-9A75-FEBC29BF5B3D}"/>
              </a:ext>
            </a:extLst>
          </p:cNvPr>
          <p:cNvSpPr txBox="1">
            <a:spLocks/>
          </p:cNvSpPr>
          <p:nvPr/>
        </p:nvSpPr>
        <p:spPr>
          <a:xfrm>
            <a:off x="442175" y="1531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7DC2"/>
                </a:solidFill>
                <a:latin typeface="Arial" panose="020B0604020202020204" pitchFamily="34" charset="0"/>
                <a:cs typeface="Arial" panose="020B0604020202020204" pitchFamily="34" charset="0"/>
              </a:rPr>
              <a:t>The Importance of Stain Science</a:t>
            </a:r>
          </a:p>
        </p:txBody>
      </p:sp>
      <p:sp>
        <p:nvSpPr>
          <p:cNvPr id="14" name="TextBox 13">
            <a:extLst>
              <a:ext uri="{FF2B5EF4-FFF2-40B4-BE49-F238E27FC236}">
                <a16:creationId xmlns:a16="http://schemas.microsoft.com/office/drawing/2014/main" id="{9CA01AF0-7B0C-88F8-FEFE-B3B7DC056C5E}"/>
              </a:ext>
            </a:extLst>
          </p:cNvPr>
          <p:cNvSpPr txBox="1"/>
          <p:nvPr/>
        </p:nvSpPr>
        <p:spPr>
          <a:xfrm>
            <a:off x="9462499" y="6396379"/>
            <a:ext cx="2607994" cy="461665"/>
          </a:xfrm>
          <a:prstGeom prst="rect">
            <a:avLst/>
          </a:prstGeom>
          <a:noFill/>
        </p:spPr>
        <p:txBody>
          <a:bodyPr wrap="square" rtlCol="0" anchor="ctr">
            <a:spAutoFit/>
          </a:bodyPr>
          <a:lstStyle/>
          <a:p>
            <a:pPr algn="r"/>
            <a:r>
              <a:rPr lang="en-US" sz="2400" dirty="0">
                <a:solidFill>
                  <a:schemeClr val="bg1"/>
                </a:solidFill>
                <a:latin typeface="Arial" panose="020B0604020202020204" pitchFamily="34" charset="0"/>
                <a:cs typeface="Arial" panose="020B0604020202020204" pitchFamily="34" charset="0"/>
              </a:rPr>
              <a:t>#</a:t>
            </a:r>
            <a:r>
              <a:rPr lang="en-US" sz="2400" dirty="0" err="1">
                <a:solidFill>
                  <a:schemeClr val="bg1"/>
                </a:solidFill>
                <a:latin typeface="Arial" panose="020B0604020202020204" pitchFamily="34" charset="0"/>
                <a:cs typeface="Arial" panose="020B0604020202020204" pitchFamily="34" charset="0"/>
              </a:rPr>
              <a:t>washdryfold</a:t>
            </a:r>
            <a:endParaRPr lang="en-US" sz="2400" dirty="0">
              <a:solidFill>
                <a:schemeClr val="bg1"/>
              </a:solidFill>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502A4ABB-057F-F18D-4CCC-197C3FDFF813}"/>
              </a:ext>
            </a:extLst>
          </p:cNvPr>
          <p:cNvSpPr txBox="1">
            <a:spLocks/>
          </p:cNvSpPr>
          <p:nvPr/>
        </p:nvSpPr>
        <p:spPr>
          <a:xfrm>
            <a:off x="558798" y="1478755"/>
            <a:ext cx="11633202" cy="5148061"/>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Arial" panose="020B0604020202020204" pitchFamily="34" charset="0"/>
                <a:ea typeface="Lato" panose="020F0502020204030203" pitchFamily="34" charset="0"/>
                <a:cs typeface="Arial" panose="020B0604020202020204" pitchFamily="34" charset="0"/>
              </a:rPr>
              <a:t>WDF Reality:</a:t>
            </a:r>
            <a:r>
              <a:rPr lang="en-US" sz="1800" dirty="0">
                <a:latin typeface="Arial" panose="020B0604020202020204" pitchFamily="34" charset="0"/>
                <a:ea typeface="Lato" panose="020F0502020204030203" pitchFamily="34" charset="0"/>
                <a:cs typeface="Arial" panose="020B0604020202020204" pitchFamily="34" charset="0"/>
              </a:rPr>
              <a:t> High volume, unknown soil types, fast turnaround. </a:t>
            </a:r>
          </a:p>
          <a:p>
            <a:pPr marL="0" indent="0">
              <a:buNone/>
            </a:pPr>
            <a:endParaRPr lang="en-US" sz="1800" b="1" dirty="0">
              <a:latin typeface="Arial" panose="020B0604020202020204" pitchFamily="34" charset="0"/>
              <a:ea typeface="Lato" panose="020F0502020204030203" pitchFamily="34" charset="0"/>
              <a:cs typeface="Arial" panose="020B0604020202020204" pitchFamily="34" charset="0"/>
            </a:endParaRPr>
          </a:p>
          <a:p>
            <a:pPr marL="0" indent="0">
              <a:buNone/>
            </a:pPr>
            <a:r>
              <a:rPr lang="en-US" sz="1800" b="1" dirty="0">
                <a:latin typeface="Arial" panose="020B0604020202020204" pitchFamily="34" charset="0"/>
                <a:ea typeface="Lato" panose="020F0502020204030203" pitchFamily="34" charset="0"/>
                <a:cs typeface="Arial" panose="020B0604020202020204" pitchFamily="34" charset="0"/>
              </a:rPr>
              <a:t>The Problem:</a:t>
            </a:r>
            <a:r>
              <a:rPr lang="en-US" sz="1800" dirty="0">
                <a:latin typeface="Arial" panose="020B0604020202020204" pitchFamily="34" charset="0"/>
                <a:ea typeface="Lato" panose="020F0502020204030203" pitchFamily="34" charset="0"/>
                <a:cs typeface="Arial" panose="020B0604020202020204" pitchFamily="34" charset="0"/>
              </a:rPr>
              <a:t> Every re-wash is a labor and chemical cost (2x the water, 2x the energy).</a:t>
            </a:r>
            <a:r>
              <a:rPr lang="en-US" sz="1800" b="1" dirty="0">
                <a:latin typeface="Arial" panose="020B0604020202020204" pitchFamily="34" charset="0"/>
                <a:ea typeface="Lato" panose="020F0502020204030203" pitchFamily="34" charset="0"/>
                <a:cs typeface="Arial" panose="020B0604020202020204" pitchFamily="34" charset="0"/>
              </a:rPr>
              <a:t> </a:t>
            </a:r>
          </a:p>
          <a:p>
            <a:pPr marL="0" indent="0">
              <a:buNone/>
            </a:pPr>
            <a:endParaRPr lang="en-US" sz="1800" b="1" dirty="0">
              <a:latin typeface="Arial" panose="020B0604020202020204" pitchFamily="34" charset="0"/>
              <a:ea typeface="Lato" panose="020F0502020204030203" pitchFamily="34" charset="0"/>
              <a:cs typeface="Arial" panose="020B0604020202020204" pitchFamily="34" charset="0"/>
            </a:endParaRPr>
          </a:p>
          <a:p>
            <a:pPr marL="0" indent="0">
              <a:buNone/>
            </a:pPr>
            <a:r>
              <a:rPr lang="en-US" sz="1800" b="1" dirty="0">
                <a:latin typeface="Arial" panose="020B0604020202020204" pitchFamily="34" charset="0"/>
                <a:ea typeface="Lato" panose="020F0502020204030203" pitchFamily="34" charset="0"/>
                <a:cs typeface="Arial" panose="020B0604020202020204" pitchFamily="34" charset="0"/>
              </a:rPr>
              <a:t>The Business Value of Chemistry</a:t>
            </a:r>
          </a:p>
          <a:p>
            <a:pPr marL="0" indent="0">
              <a:buNone/>
            </a:pPr>
            <a:endParaRPr lang="en-US" sz="1800" dirty="0">
              <a:latin typeface="Arial" panose="020B0604020202020204" pitchFamily="34" charset="0"/>
              <a:ea typeface="Lato" panose="020F0502020204030203" pitchFamily="34" charset="0"/>
              <a:cs typeface="Arial" panose="020B0604020202020204" pitchFamily="34" charset="0"/>
            </a:endParaRPr>
          </a:p>
          <a:p>
            <a:r>
              <a:rPr lang="en-US" sz="1800" b="1" dirty="0">
                <a:latin typeface="Arial" panose="020B0604020202020204" pitchFamily="34" charset="0"/>
                <a:ea typeface="Lato" panose="020F0502020204030203" pitchFamily="34" charset="0"/>
                <a:cs typeface="Arial" panose="020B0604020202020204" pitchFamily="34" charset="0"/>
              </a:rPr>
              <a:t>Reduced Rework:</a:t>
            </a:r>
            <a:r>
              <a:rPr lang="en-US" sz="1800" dirty="0">
                <a:latin typeface="Arial" panose="020B0604020202020204" pitchFamily="34" charset="0"/>
                <a:ea typeface="Lato" panose="020F0502020204030203" pitchFamily="34" charset="0"/>
                <a:cs typeface="Arial" panose="020B0604020202020204" pitchFamily="34" charset="0"/>
              </a:rPr>
              <a:t> Correct stain identification and treatment on the first attempt saves time and resources.</a:t>
            </a:r>
          </a:p>
          <a:p>
            <a:pPr marL="0" indent="0">
              <a:buNone/>
            </a:pPr>
            <a:endParaRPr lang="en-US" sz="1800" dirty="0">
              <a:latin typeface="Arial" panose="020B0604020202020204" pitchFamily="34" charset="0"/>
              <a:ea typeface="Lato" panose="020F0502020204030203" pitchFamily="34" charset="0"/>
              <a:cs typeface="Arial" panose="020B0604020202020204" pitchFamily="34" charset="0"/>
            </a:endParaRPr>
          </a:p>
          <a:p>
            <a:r>
              <a:rPr lang="en-US" sz="1800" b="1" dirty="0">
                <a:latin typeface="Arial" panose="020B0604020202020204" pitchFamily="34" charset="0"/>
                <a:ea typeface="Lato" panose="020F0502020204030203" pitchFamily="34" charset="0"/>
                <a:cs typeface="Arial" panose="020B0604020202020204" pitchFamily="34" charset="0"/>
              </a:rPr>
              <a:t>Informed Purchasing:</a:t>
            </a:r>
            <a:r>
              <a:rPr lang="en-US" sz="1800" dirty="0">
                <a:latin typeface="Arial" panose="020B0604020202020204" pitchFamily="34" charset="0"/>
                <a:ea typeface="Lato" panose="020F0502020204030203" pitchFamily="34" charset="0"/>
                <a:cs typeface="Arial" panose="020B0604020202020204" pitchFamily="34" charset="0"/>
              </a:rPr>
              <a:t> Knowing which chemical components (like enzymes or oxidizers) are needed for stain removal, guides product selection.</a:t>
            </a:r>
          </a:p>
          <a:p>
            <a:endParaRPr lang="en-US" sz="1800" dirty="0">
              <a:latin typeface="Arial" panose="020B0604020202020204" pitchFamily="34" charset="0"/>
              <a:ea typeface="Lato" panose="020F0502020204030203" pitchFamily="34" charset="0"/>
              <a:cs typeface="Arial" panose="020B0604020202020204" pitchFamily="34" charset="0"/>
            </a:endParaRPr>
          </a:p>
          <a:p>
            <a:r>
              <a:rPr lang="en-US" sz="1800" b="1" dirty="0">
                <a:latin typeface="Arial" panose="020B0604020202020204" pitchFamily="34" charset="0"/>
                <a:ea typeface="Lato" panose="020F0502020204030203" pitchFamily="34" charset="0"/>
                <a:cs typeface="Arial" panose="020B0604020202020204" pitchFamily="34" charset="0"/>
              </a:rPr>
              <a:t>Client Confidence:</a:t>
            </a:r>
            <a:r>
              <a:rPr lang="en-US" sz="1800" dirty="0">
                <a:latin typeface="Arial" panose="020B0604020202020204" pitchFamily="34" charset="0"/>
                <a:ea typeface="Lato" panose="020F0502020204030203" pitchFamily="34" charset="0"/>
                <a:cs typeface="Arial" panose="020B0604020202020204" pitchFamily="34" charset="0"/>
              </a:rPr>
              <a:t> Providing superior stain removal expertise enhances customer satisfaction and loyalty.</a:t>
            </a:r>
          </a:p>
        </p:txBody>
      </p:sp>
      <p:pic>
        <p:nvPicPr>
          <p:cNvPr id="3" name="Picture 2">
            <a:extLst>
              <a:ext uri="{FF2B5EF4-FFF2-40B4-BE49-F238E27FC236}">
                <a16:creationId xmlns:a16="http://schemas.microsoft.com/office/drawing/2014/main" id="{F5313654-B37B-81D4-3447-A51D9954FF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631" y="5400826"/>
            <a:ext cx="2058138" cy="911258"/>
          </a:xfrm>
          <a:prstGeom prst="rect">
            <a:avLst/>
          </a:prstGeom>
        </p:spPr>
      </p:pic>
    </p:spTree>
    <p:extLst>
      <p:ext uri="{BB962C8B-B14F-4D97-AF65-F5344CB8AC3E}">
        <p14:creationId xmlns:p14="http://schemas.microsoft.com/office/powerpoint/2010/main" val="4285437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DAD3D-263F-4E62-C8C0-E9983A6DE47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C42AC7-49C8-A46D-5949-AA4472D9AEF9}"/>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pPr/>
              <a:t>20</a:t>
            </a:fld>
            <a:endParaRPr lang="en-US" dirty="0"/>
          </a:p>
        </p:txBody>
      </p:sp>
      <p:pic>
        <p:nvPicPr>
          <p:cNvPr id="5" name="Picture 4">
            <a:extLst>
              <a:ext uri="{FF2B5EF4-FFF2-40B4-BE49-F238E27FC236}">
                <a16:creationId xmlns:a16="http://schemas.microsoft.com/office/drawing/2014/main" id="{AE609084-461C-DC11-8DC3-BEFC1E80E14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685945" y="3628339"/>
            <a:ext cx="5404387" cy="2740630"/>
          </a:xfrm>
          <a:prstGeom prst="rect">
            <a:avLst/>
          </a:prstGeom>
        </p:spPr>
      </p:pic>
      <p:sp>
        <p:nvSpPr>
          <p:cNvPr id="7" name="Content Placeholder 2">
            <a:extLst>
              <a:ext uri="{FF2B5EF4-FFF2-40B4-BE49-F238E27FC236}">
                <a16:creationId xmlns:a16="http://schemas.microsoft.com/office/drawing/2014/main" id="{C03D0BB5-B538-12C1-07B0-FFD63426A0BA}"/>
              </a:ext>
            </a:extLst>
          </p:cNvPr>
          <p:cNvSpPr txBox="1">
            <a:spLocks/>
          </p:cNvSpPr>
          <p:nvPr/>
        </p:nvSpPr>
        <p:spPr>
          <a:xfrm>
            <a:off x="442174" y="1556747"/>
            <a:ext cx="10003932" cy="5148061"/>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a:solidFill>
                  <a:srgbClr val="00B050"/>
                </a:solidFill>
                <a:latin typeface="Arial" panose="020B0604020202020204" pitchFamily="34" charset="0"/>
                <a:ea typeface="Lato" panose="020F0502020204030203" pitchFamily="34" charset="0"/>
                <a:cs typeface="Arial" panose="020B0604020202020204" pitchFamily="34" charset="0"/>
              </a:rPr>
              <a:t>Builders (Alkalinity Support)</a:t>
            </a:r>
          </a:p>
          <a:p>
            <a:pPr marL="0" indent="0">
              <a:buNone/>
            </a:pPr>
            <a:endParaRPr lang="en-US" sz="1600" b="1" dirty="0">
              <a:latin typeface="Arial" panose="020B0604020202020204" pitchFamily="34" charset="0"/>
              <a:ea typeface="Lato" panose="020F0502020204030203" pitchFamily="34" charset="0"/>
              <a:cs typeface="Arial" panose="020B0604020202020204" pitchFamily="34" charset="0"/>
            </a:endParaRPr>
          </a:p>
          <a:p>
            <a:r>
              <a:rPr lang="en-US" sz="1600" b="1" dirty="0">
                <a:latin typeface="Arial" panose="020B0604020202020204" pitchFamily="34" charset="0"/>
                <a:ea typeface="Lato" panose="020F0502020204030203" pitchFamily="34" charset="0"/>
                <a:cs typeface="Arial" panose="020B0604020202020204" pitchFamily="34" charset="0"/>
              </a:rPr>
              <a:t>Function:</a:t>
            </a:r>
            <a:r>
              <a:rPr lang="en-US" sz="1600" dirty="0">
                <a:latin typeface="Arial" panose="020B0604020202020204" pitchFamily="34" charset="0"/>
                <a:ea typeface="Lato" panose="020F0502020204030203" pitchFamily="34" charset="0"/>
                <a:cs typeface="Arial" panose="020B0604020202020204" pitchFamily="34" charset="0"/>
              </a:rPr>
              <a:t> Primary role is to maintain an optimal high pH environment (alkalinity) for cleaning, and to provide initial mineral sequestration and soil suspension.</a:t>
            </a:r>
          </a:p>
          <a:p>
            <a:endParaRPr lang="en-US" sz="1600" dirty="0">
              <a:latin typeface="Arial" panose="020B0604020202020204" pitchFamily="34" charset="0"/>
              <a:ea typeface="Lato" panose="020F0502020204030203" pitchFamily="34" charset="0"/>
              <a:cs typeface="Arial" panose="020B0604020202020204" pitchFamily="34" charset="0"/>
            </a:endParaRPr>
          </a:p>
          <a:p>
            <a:r>
              <a:rPr lang="en-US" sz="1600" b="1" dirty="0">
                <a:latin typeface="Arial" panose="020B0604020202020204" pitchFamily="34" charset="0"/>
                <a:ea typeface="Lato" panose="020F0502020204030203" pitchFamily="34" charset="0"/>
                <a:cs typeface="Arial" panose="020B0604020202020204" pitchFamily="34" charset="0"/>
              </a:rPr>
              <a:t>Mechanism:</a:t>
            </a:r>
            <a:endParaRPr lang="en-US" sz="1600" dirty="0">
              <a:latin typeface="Arial" panose="020B0604020202020204" pitchFamily="34" charset="0"/>
              <a:ea typeface="Lato" panose="020F0502020204030203" pitchFamily="34" charset="0"/>
              <a:cs typeface="Arial" panose="020B0604020202020204" pitchFamily="34" charset="0"/>
            </a:endParaRPr>
          </a:p>
          <a:p>
            <a:pPr marL="560070" lvl="1" indent="-285750"/>
            <a:r>
              <a:rPr lang="en-US" sz="1600" dirty="0">
                <a:latin typeface="Arial" panose="020B0604020202020204" pitchFamily="34" charset="0"/>
                <a:ea typeface="Lato" panose="020F0502020204030203" pitchFamily="34" charset="0"/>
                <a:cs typeface="Arial" panose="020B0604020202020204" pitchFamily="34" charset="0"/>
              </a:rPr>
              <a:t>pH </a:t>
            </a:r>
            <a:r>
              <a:rPr lang="en-US" sz="1600" b="1" dirty="0">
                <a:latin typeface="Arial" panose="020B0604020202020204" pitchFamily="34" charset="0"/>
                <a:ea typeface="Lato" panose="020F0502020204030203" pitchFamily="34" charset="0"/>
                <a:cs typeface="Arial" panose="020B0604020202020204" pitchFamily="34" charset="0"/>
              </a:rPr>
              <a:t>Buffer:</a:t>
            </a:r>
            <a:r>
              <a:rPr lang="en-US" sz="1600" dirty="0">
                <a:latin typeface="Arial" panose="020B0604020202020204" pitchFamily="34" charset="0"/>
                <a:ea typeface="Lato" panose="020F0502020204030203" pitchFamily="34" charset="0"/>
                <a:cs typeface="Arial" panose="020B0604020202020204" pitchFamily="34" charset="0"/>
              </a:rPr>
              <a:t> Keeps the wash water alkaline, which aids in breaking down fats and oils and enhances (</a:t>
            </a:r>
            <a:r>
              <a:rPr lang="en-US" sz="1600" b="1" dirty="0">
                <a:latin typeface="Arial" panose="020B0604020202020204" pitchFamily="34" charset="0"/>
                <a:ea typeface="Lato" panose="020F0502020204030203" pitchFamily="34" charset="0"/>
                <a:cs typeface="Arial" panose="020B0604020202020204" pitchFamily="34" charset="0"/>
              </a:rPr>
              <a:t>builds</a:t>
            </a:r>
            <a:r>
              <a:rPr lang="en-US" sz="1600" dirty="0">
                <a:latin typeface="Arial" panose="020B0604020202020204" pitchFamily="34" charset="0"/>
                <a:ea typeface="Lato" panose="020F0502020204030203" pitchFamily="34" charset="0"/>
                <a:cs typeface="Arial" panose="020B0604020202020204" pitchFamily="34" charset="0"/>
              </a:rPr>
              <a:t>) surfactant performance.</a:t>
            </a:r>
          </a:p>
          <a:p>
            <a:pPr marL="560070" lvl="1" indent="-285750"/>
            <a:r>
              <a:rPr lang="en-US" sz="1600" b="1" dirty="0">
                <a:latin typeface="Arial" panose="020B0604020202020204" pitchFamily="34" charset="0"/>
                <a:ea typeface="Lato" panose="020F0502020204030203" pitchFamily="34" charset="0"/>
                <a:cs typeface="Arial" panose="020B0604020202020204" pitchFamily="34" charset="0"/>
              </a:rPr>
              <a:t>Minor Chelation:</a:t>
            </a:r>
            <a:r>
              <a:rPr lang="en-US" sz="1600" dirty="0">
                <a:latin typeface="Arial" panose="020B0604020202020204" pitchFamily="34" charset="0"/>
                <a:ea typeface="Lato" panose="020F0502020204030203" pitchFamily="34" charset="0"/>
                <a:cs typeface="Arial" panose="020B0604020202020204" pitchFamily="34" charset="0"/>
              </a:rPr>
              <a:t> Binds a portion of Ca and Mg ions.</a:t>
            </a:r>
          </a:p>
          <a:p>
            <a:pPr marL="560070" lvl="1" indent="-285750"/>
            <a:r>
              <a:rPr lang="en-US" sz="1600" b="1" dirty="0">
                <a:latin typeface="Arial" panose="020B0604020202020204" pitchFamily="34" charset="0"/>
                <a:ea typeface="Lato" panose="020F0502020204030203" pitchFamily="34" charset="0"/>
                <a:cs typeface="Arial" panose="020B0604020202020204" pitchFamily="34" charset="0"/>
              </a:rPr>
              <a:t>Dispersing Agents:</a:t>
            </a:r>
            <a:r>
              <a:rPr lang="en-US" sz="1600" dirty="0">
                <a:latin typeface="Arial" panose="020B0604020202020204" pitchFamily="34" charset="0"/>
                <a:ea typeface="Lato" panose="020F0502020204030203" pitchFamily="34" charset="0"/>
                <a:cs typeface="Arial" panose="020B0604020202020204" pitchFamily="34" charset="0"/>
              </a:rPr>
              <a:t> Helps prevent redeposited soil from settling back onto the fabric.</a:t>
            </a:r>
          </a:p>
          <a:p>
            <a:pPr marL="0" indent="0">
              <a:buNone/>
            </a:pPr>
            <a:endParaRPr lang="en-US" sz="1200" b="1" dirty="0">
              <a:latin typeface="Arial" panose="020B0604020202020204" pitchFamily="34" charset="0"/>
              <a:ea typeface="Lato" panose="020F0502020204030203" pitchFamily="34" charset="0"/>
              <a:cs typeface="Arial" panose="020B0604020202020204" pitchFamily="34" charset="0"/>
            </a:endParaRPr>
          </a:p>
        </p:txBody>
      </p:sp>
      <p:sp>
        <p:nvSpPr>
          <p:cNvPr id="2" name="Title 1">
            <a:extLst>
              <a:ext uri="{FF2B5EF4-FFF2-40B4-BE49-F238E27FC236}">
                <a16:creationId xmlns:a16="http://schemas.microsoft.com/office/drawing/2014/main" id="{77E37C9D-7D8D-A11E-44FF-DCA1279987B4}"/>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2A70B9"/>
                </a:solidFill>
                <a:latin typeface="Arial" panose="020B0604020202020204" pitchFamily="34" charset="0"/>
                <a:cs typeface="Arial" panose="020B0604020202020204" pitchFamily="34" charset="0"/>
              </a:rPr>
              <a:t>Builders and </a:t>
            </a:r>
            <a:r>
              <a:rPr lang="en-US" sz="3500" b="1" dirty="0" err="1">
                <a:solidFill>
                  <a:srgbClr val="2A70B9"/>
                </a:solidFill>
                <a:latin typeface="Arial" panose="020B0604020202020204" pitchFamily="34" charset="0"/>
                <a:cs typeface="Arial" panose="020B0604020202020204" pitchFamily="34" charset="0"/>
              </a:rPr>
              <a:t>Chelants</a:t>
            </a:r>
            <a:r>
              <a:rPr lang="en-US" sz="3500" b="1" dirty="0">
                <a:solidFill>
                  <a:srgbClr val="2A70B9"/>
                </a:solidFill>
                <a:latin typeface="Arial" panose="020B0604020202020204" pitchFamily="34" charset="0"/>
                <a:cs typeface="Arial" panose="020B0604020202020204" pitchFamily="34" charset="0"/>
              </a:rPr>
              <a:t>—The Water Treatment Toolkit</a:t>
            </a:r>
          </a:p>
        </p:txBody>
      </p:sp>
    </p:spTree>
    <p:extLst>
      <p:ext uri="{BB962C8B-B14F-4D97-AF65-F5344CB8AC3E}">
        <p14:creationId xmlns:p14="http://schemas.microsoft.com/office/powerpoint/2010/main" val="72768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F9FAD-20C0-B609-2156-7D96AA53511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895CE0-7981-BA31-D2B7-52FB9CBDAB3A}"/>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pPr/>
              <a:t>21</a:t>
            </a:fld>
            <a:endParaRPr lang="en-US" dirty="0"/>
          </a:p>
        </p:txBody>
      </p:sp>
      <p:sp>
        <p:nvSpPr>
          <p:cNvPr id="7" name="Content Placeholder 2">
            <a:extLst>
              <a:ext uri="{FF2B5EF4-FFF2-40B4-BE49-F238E27FC236}">
                <a16:creationId xmlns:a16="http://schemas.microsoft.com/office/drawing/2014/main" id="{F26B787A-5F39-5C45-A69E-106CEBF90869}"/>
              </a:ext>
            </a:extLst>
          </p:cNvPr>
          <p:cNvSpPr txBox="1">
            <a:spLocks/>
          </p:cNvSpPr>
          <p:nvPr/>
        </p:nvSpPr>
        <p:spPr>
          <a:xfrm>
            <a:off x="266698" y="893921"/>
            <a:ext cx="11633202" cy="5148061"/>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200" b="1"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2" name="Table 1">
            <a:extLst>
              <a:ext uri="{FF2B5EF4-FFF2-40B4-BE49-F238E27FC236}">
                <a16:creationId xmlns:a16="http://schemas.microsoft.com/office/drawing/2014/main" id="{720E2CCF-BB29-16E3-77AD-32C223EFFAE1}"/>
              </a:ext>
            </a:extLst>
          </p:cNvPr>
          <p:cNvGraphicFramePr>
            <a:graphicFrameLocks noGrp="1"/>
          </p:cNvGraphicFramePr>
          <p:nvPr>
            <p:extLst>
              <p:ext uri="{D42A27DB-BD31-4B8C-83A1-F6EECF244321}">
                <p14:modId xmlns:p14="http://schemas.microsoft.com/office/powerpoint/2010/main" val="3757135764"/>
              </p:ext>
            </p:extLst>
          </p:nvPr>
        </p:nvGraphicFramePr>
        <p:xfrm>
          <a:off x="533840" y="1669669"/>
          <a:ext cx="11098918" cy="3872147"/>
        </p:xfrm>
        <a:graphic>
          <a:graphicData uri="http://schemas.openxmlformats.org/drawingml/2006/table">
            <a:tbl>
              <a:tblPr/>
              <a:tblGrid>
                <a:gridCol w="3161860">
                  <a:extLst>
                    <a:ext uri="{9D8B030D-6E8A-4147-A177-3AD203B41FA5}">
                      <a16:colId xmlns:a16="http://schemas.microsoft.com/office/drawing/2014/main" val="2767286295"/>
                    </a:ext>
                  </a:extLst>
                </a:gridCol>
                <a:gridCol w="7937058">
                  <a:extLst>
                    <a:ext uri="{9D8B030D-6E8A-4147-A177-3AD203B41FA5}">
                      <a16:colId xmlns:a16="http://schemas.microsoft.com/office/drawing/2014/main" val="4141859498"/>
                    </a:ext>
                  </a:extLst>
                </a:gridCol>
              </a:tblGrid>
              <a:tr h="348444">
                <a:tc>
                  <a:txBody>
                    <a:bodyPr/>
                    <a:lstStyle/>
                    <a:p>
                      <a:pPr>
                        <a:buNone/>
                      </a:pPr>
                      <a:r>
                        <a:rPr lang="en-US" b="1" dirty="0">
                          <a:solidFill>
                            <a:schemeClr val="bg1"/>
                          </a:solidFill>
                          <a:latin typeface="Arial" panose="020B0604020202020204" pitchFamily="34" charset="0"/>
                          <a:ea typeface="Lato" panose="020F0502020204030203" pitchFamily="34" charset="0"/>
                          <a:cs typeface="Arial" panose="020B0604020202020204" pitchFamily="34" charset="0"/>
                        </a:rPr>
                        <a:t>Builder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buNone/>
                      </a:pPr>
                      <a:r>
                        <a:rPr lang="en-US" b="1" dirty="0">
                          <a:solidFill>
                            <a:schemeClr val="bg1"/>
                          </a:solidFill>
                          <a:latin typeface="Arial" panose="020B0604020202020204" pitchFamily="34" charset="0"/>
                          <a:ea typeface="Lato" panose="020F0502020204030203" pitchFamily="34" charset="0"/>
                          <a:cs typeface="Arial" panose="020B0604020202020204" pitchFamily="34" charset="0"/>
                        </a:rPr>
                        <a:t>Key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extLst>
                  <a:ext uri="{0D108BD9-81ED-4DB2-BD59-A6C34878D82A}">
                    <a16:rowId xmlns:a16="http://schemas.microsoft.com/office/drawing/2014/main" val="2453906147"/>
                  </a:ext>
                </a:extLst>
              </a:tr>
              <a:tr h="643702">
                <a:tc>
                  <a:txBody>
                    <a:bodyPr/>
                    <a:lstStyle/>
                    <a:p>
                      <a:pPr>
                        <a:buNone/>
                      </a:pPr>
                      <a:r>
                        <a:rPr lang="en-US" sz="1600" b="1" dirty="0">
                          <a:latin typeface="Arial" panose="020B0604020202020204" pitchFamily="34" charset="0"/>
                          <a:ea typeface="Lato" panose="020F0502020204030203" pitchFamily="34" charset="0"/>
                          <a:cs typeface="Arial" panose="020B0604020202020204" pitchFamily="34" charset="0"/>
                        </a:rPr>
                        <a:t>Sodium Carbonate</a:t>
                      </a:r>
                      <a:r>
                        <a:rPr lang="en-US" sz="1600" dirty="0">
                          <a:latin typeface="Arial" panose="020B0604020202020204" pitchFamily="34" charset="0"/>
                          <a:ea typeface="Lato" panose="020F0502020204030203" pitchFamily="34" charset="0"/>
                          <a:cs typeface="Arial" panose="020B0604020202020204" pitchFamily="34" charset="0"/>
                        </a:rPr>
                        <a:t> (Soda Ash)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b="1" dirty="0">
                          <a:latin typeface="Arial" panose="020B0604020202020204" pitchFamily="34" charset="0"/>
                          <a:ea typeface="Lato" panose="020F0502020204030203" pitchFamily="34" charset="0"/>
                          <a:cs typeface="Arial" panose="020B0604020202020204" pitchFamily="34" charset="0"/>
                        </a:rPr>
                        <a:t>Strong Alkalinity &amp; Precipitation ability.</a:t>
                      </a:r>
                      <a:r>
                        <a:rPr lang="en-US" sz="1600" dirty="0">
                          <a:latin typeface="Arial" panose="020B0604020202020204" pitchFamily="34" charset="0"/>
                          <a:ea typeface="Lato" panose="020F0502020204030203" pitchFamily="34" charset="0"/>
                          <a:cs typeface="Arial" panose="020B0604020202020204" pitchFamily="34" charset="0"/>
                        </a:rPr>
                        <a:t> Highly effective pH booster; precipitates hardness.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9922330"/>
                  </a:ext>
                </a:extLst>
              </a:tr>
              <a:tr h="1365528">
                <a:tc>
                  <a:txBody>
                    <a:bodyPr/>
                    <a:lstStyle/>
                    <a:p>
                      <a:pPr>
                        <a:buNone/>
                      </a:pPr>
                      <a:r>
                        <a:rPr lang="en-US" sz="1600" b="1" dirty="0">
                          <a:latin typeface="Arial" panose="020B0604020202020204" pitchFamily="34" charset="0"/>
                          <a:ea typeface="Lato" panose="020F0502020204030203" pitchFamily="34" charset="0"/>
                          <a:cs typeface="Arial" panose="020B0604020202020204" pitchFamily="34" charset="0"/>
                        </a:rPr>
                        <a:t>Sodium Bicarbonate</a:t>
                      </a:r>
                      <a:r>
                        <a:rPr lang="en-US" sz="1600" dirty="0">
                          <a:latin typeface="Arial" panose="020B0604020202020204" pitchFamily="34" charset="0"/>
                          <a:ea typeface="Lato" panose="020F0502020204030203" pitchFamily="34" charset="0"/>
                          <a:cs typeface="Arial" panose="020B0604020202020204" pitchFamily="34" charset="0"/>
                        </a:rPr>
                        <a:t> </a:t>
                      </a:r>
                      <a:br>
                        <a:rPr lang="en-US" sz="1600" dirty="0">
                          <a:latin typeface="Arial" panose="020B0604020202020204" pitchFamily="34" charset="0"/>
                          <a:ea typeface="Lato" panose="020F0502020204030203" pitchFamily="34" charset="0"/>
                          <a:cs typeface="Arial" panose="020B0604020202020204" pitchFamily="34" charset="0"/>
                        </a:rPr>
                      </a:br>
                      <a:r>
                        <a:rPr lang="en-US" sz="1600" dirty="0">
                          <a:latin typeface="Arial" panose="020B0604020202020204" pitchFamily="34" charset="0"/>
                          <a:ea typeface="Lato" panose="020F0502020204030203" pitchFamily="34" charset="0"/>
                          <a:cs typeface="Arial" panose="020B0604020202020204" pitchFamily="34" charset="0"/>
                        </a:rPr>
                        <a:t>(Baking Soda)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b="1" dirty="0">
                          <a:latin typeface="Arial" panose="020B0604020202020204" pitchFamily="34" charset="0"/>
                          <a:ea typeface="Lato" panose="020F0502020204030203" pitchFamily="34" charset="0"/>
                          <a:cs typeface="Arial" panose="020B0604020202020204" pitchFamily="34" charset="0"/>
                        </a:rPr>
                        <a:t>Mild Alkalinity &amp; Buffering.</a:t>
                      </a:r>
                      <a:r>
                        <a:rPr lang="en-US" sz="1600" dirty="0">
                          <a:latin typeface="Arial" panose="020B0604020202020204" pitchFamily="34" charset="0"/>
                          <a:ea typeface="Lato" panose="020F0502020204030203" pitchFamily="34" charset="0"/>
                          <a:cs typeface="Arial" panose="020B0604020202020204" pitchFamily="34" charset="0"/>
                        </a:rPr>
                        <a:t> Baking soda is a core chemical component known for boosting detergent performance by </a:t>
                      </a:r>
                      <a:r>
                        <a:rPr lang="en-US" sz="1600" b="1" kern="1200" dirty="0">
                          <a:solidFill>
                            <a:schemeClr val="tx1"/>
                          </a:solidFill>
                          <a:effectLst/>
                          <a:latin typeface="Arial" panose="020B0604020202020204" pitchFamily="34" charset="0"/>
                          <a:ea typeface="Lato" panose="020F0502020204030203" pitchFamily="34" charset="0"/>
                          <a:cs typeface="Arial" panose="020B0604020202020204" pitchFamily="34" charset="0"/>
                        </a:rPr>
                        <a:t>adjusting pH (mild alkalinity)</a:t>
                      </a:r>
                      <a:r>
                        <a:rPr lang="en-US" sz="1600" dirty="0">
                          <a:latin typeface="Arial" panose="020B0604020202020204" pitchFamily="34" charset="0"/>
                          <a:ea typeface="Lato" panose="020F0502020204030203" pitchFamily="34" charset="0"/>
                          <a:cs typeface="Arial" panose="020B0604020202020204" pitchFamily="34" charset="0"/>
                        </a:rPr>
                        <a:t>, </a:t>
                      </a:r>
                      <a:r>
                        <a:rPr lang="en-US" sz="1600" b="1" kern="1200" dirty="0">
                          <a:solidFill>
                            <a:schemeClr val="tx1"/>
                          </a:solidFill>
                          <a:effectLst/>
                          <a:latin typeface="Arial" panose="020B0604020202020204" pitchFamily="34" charset="0"/>
                          <a:ea typeface="Lato" panose="020F0502020204030203" pitchFamily="34" charset="0"/>
                          <a:cs typeface="Arial" panose="020B0604020202020204" pitchFamily="34" charset="0"/>
                        </a:rPr>
                        <a:t>deodorizing</a:t>
                      </a:r>
                      <a:r>
                        <a:rPr lang="en-US" sz="1600" dirty="0">
                          <a:latin typeface="Arial" panose="020B0604020202020204" pitchFamily="34" charset="0"/>
                          <a:ea typeface="Lato" panose="020F0502020204030203" pitchFamily="34" charset="0"/>
                          <a:cs typeface="Arial" panose="020B0604020202020204" pitchFamily="34" charset="0"/>
                        </a:rPr>
                        <a:t>, and </a:t>
                      </a:r>
                      <a:r>
                        <a:rPr lang="en-US" sz="1600" b="1" kern="1200" dirty="0">
                          <a:solidFill>
                            <a:schemeClr val="tx1"/>
                          </a:solidFill>
                          <a:effectLst/>
                          <a:latin typeface="Arial" panose="020B0604020202020204" pitchFamily="34" charset="0"/>
                          <a:ea typeface="Lato" panose="020F0502020204030203" pitchFamily="34" charset="0"/>
                          <a:cs typeface="Arial" panose="020B0604020202020204" pitchFamily="34" charset="0"/>
                        </a:rPr>
                        <a:t>softening water</a:t>
                      </a:r>
                      <a:r>
                        <a:rPr lang="en-US" sz="1600" dirty="0">
                          <a:latin typeface="Arial" panose="020B0604020202020204" pitchFamily="34" charset="0"/>
                          <a:ea typeface="Lato" panose="020F0502020204030203" pitchFamily="34" charset="0"/>
                          <a:cs typeface="Arial" panose="020B0604020202020204" pitchFamily="34" charset="0"/>
                        </a:rPr>
                        <a:t>. This natural chemical boost enhances cleaning.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716321"/>
                  </a:ext>
                </a:extLst>
              </a:tr>
              <a:tr h="853455">
                <a:tc>
                  <a:txBody>
                    <a:bodyPr/>
                    <a:lstStyle/>
                    <a:p>
                      <a:pPr>
                        <a:buNone/>
                      </a:pPr>
                      <a:r>
                        <a:rPr lang="en-US" sz="1600" b="1">
                          <a:latin typeface="Arial" panose="020B0604020202020204" pitchFamily="34" charset="0"/>
                          <a:ea typeface="Lato" panose="020F0502020204030203" pitchFamily="34" charset="0"/>
                          <a:cs typeface="Arial" panose="020B0604020202020204" pitchFamily="34" charset="0"/>
                        </a:rPr>
                        <a:t>Zeolites</a:t>
                      </a:r>
                      <a:endParaRPr lang="en-US" sz="1600">
                        <a:latin typeface="Arial" panose="020B0604020202020204" pitchFamily="34" charset="0"/>
                        <a:ea typeface="Lato" panose="020F0502020204030203"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b="1" dirty="0">
                          <a:latin typeface="Arial" panose="020B0604020202020204" pitchFamily="34" charset="0"/>
                          <a:ea typeface="Lato" panose="020F0502020204030203" pitchFamily="34" charset="0"/>
                          <a:cs typeface="Arial" panose="020B0604020202020204" pitchFamily="34" charset="0"/>
                        </a:rPr>
                        <a:t>Ion Exchange.</a:t>
                      </a:r>
                      <a:r>
                        <a:rPr lang="en-US" sz="1600" dirty="0">
                          <a:latin typeface="Arial" panose="020B0604020202020204" pitchFamily="34" charset="0"/>
                          <a:ea typeface="Lato" panose="020F0502020204030203" pitchFamily="34" charset="0"/>
                          <a:cs typeface="Arial" panose="020B0604020202020204" pitchFamily="34" charset="0"/>
                        </a:rPr>
                        <a:t> Binds Ca (but not Mg as well) by exchanging it with Na. Used mainly in powder detergents.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5395199"/>
                  </a:ext>
                </a:extLst>
              </a:tr>
              <a:tr h="643702">
                <a:tc>
                  <a:txBody>
                    <a:bodyPr/>
                    <a:lstStyle/>
                    <a:p>
                      <a:pPr>
                        <a:buNone/>
                      </a:pPr>
                      <a:r>
                        <a:rPr lang="en-US" sz="1600" b="1">
                          <a:latin typeface="Arial" panose="020B0604020202020204" pitchFamily="34" charset="0"/>
                          <a:ea typeface="Lato" panose="020F0502020204030203" pitchFamily="34" charset="0"/>
                          <a:cs typeface="Arial" panose="020B0604020202020204" pitchFamily="34" charset="0"/>
                        </a:rPr>
                        <a:t>Silicates</a:t>
                      </a:r>
                      <a:endParaRPr lang="en-US" sz="1600">
                        <a:latin typeface="Arial" panose="020B0604020202020204" pitchFamily="34" charset="0"/>
                        <a:ea typeface="Lato" panose="020F0502020204030203"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b="1" dirty="0">
                          <a:latin typeface="Arial" panose="020B0604020202020204" pitchFamily="34" charset="0"/>
                          <a:ea typeface="Lato" panose="020F0502020204030203" pitchFamily="34" charset="0"/>
                          <a:cs typeface="Arial" panose="020B0604020202020204" pitchFamily="34" charset="0"/>
                        </a:rPr>
                        <a:t>Corrosion Inhibition.</a:t>
                      </a:r>
                      <a:r>
                        <a:rPr lang="en-US" sz="1600" dirty="0">
                          <a:latin typeface="Arial" panose="020B0604020202020204" pitchFamily="34" charset="0"/>
                          <a:ea typeface="Lato" panose="020F0502020204030203" pitchFamily="34" charset="0"/>
                          <a:cs typeface="Arial" panose="020B0604020202020204" pitchFamily="34" charset="0"/>
                        </a:rPr>
                        <a:t> Protects machine parts, especially aluminum, and provides some alkalinity.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8297771"/>
                  </a:ext>
                </a:extLst>
              </a:tr>
            </a:tbl>
          </a:graphicData>
        </a:graphic>
      </p:graphicFrame>
      <p:sp>
        <p:nvSpPr>
          <p:cNvPr id="3" name="Title 1">
            <a:extLst>
              <a:ext uri="{FF2B5EF4-FFF2-40B4-BE49-F238E27FC236}">
                <a16:creationId xmlns:a16="http://schemas.microsoft.com/office/drawing/2014/main" id="{B7DD2B25-32D5-DB84-CE06-0B823EA61BC2}"/>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007DC2"/>
                </a:solidFill>
                <a:latin typeface="Arial" panose="020B0604020202020204" pitchFamily="34" charset="0"/>
                <a:cs typeface="Arial" panose="020B0604020202020204" pitchFamily="34" charset="0"/>
              </a:rPr>
              <a:t>Types of Builders</a:t>
            </a:r>
          </a:p>
        </p:txBody>
      </p:sp>
    </p:spTree>
    <p:extLst>
      <p:ext uri="{BB962C8B-B14F-4D97-AF65-F5344CB8AC3E}">
        <p14:creationId xmlns:p14="http://schemas.microsoft.com/office/powerpoint/2010/main" val="605390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7B571-3182-2C2B-48BF-F2FE2D9A2ED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AC8F5A-4770-E819-0EF1-A51D6382A964}"/>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pPr/>
              <a:t>22</a:t>
            </a:fld>
            <a:endParaRPr lang="en-US" dirty="0"/>
          </a:p>
        </p:txBody>
      </p:sp>
      <p:sp>
        <p:nvSpPr>
          <p:cNvPr id="7" name="Content Placeholder 2">
            <a:extLst>
              <a:ext uri="{FF2B5EF4-FFF2-40B4-BE49-F238E27FC236}">
                <a16:creationId xmlns:a16="http://schemas.microsoft.com/office/drawing/2014/main" id="{43CAC583-382D-144F-DF3B-86FA97524704}"/>
              </a:ext>
            </a:extLst>
          </p:cNvPr>
          <p:cNvSpPr txBox="1">
            <a:spLocks/>
          </p:cNvSpPr>
          <p:nvPr/>
        </p:nvSpPr>
        <p:spPr>
          <a:xfrm>
            <a:off x="442174" y="1290839"/>
            <a:ext cx="11032276" cy="5148061"/>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err="1">
                <a:solidFill>
                  <a:srgbClr val="00B050"/>
                </a:solidFill>
                <a:latin typeface="Arial" panose="020B0604020202020204" pitchFamily="34" charset="0"/>
                <a:ea typeface="Lato" panose="020F0502020204030203" pitchFamily="34" charset="0"/>
                <a:cs typeface="Arial" panose="020B0604020202020204" pitchFamily="34" charset="0"/>
              </a:rPr>
              <a:t>Chelants</a:t>
            </a:r>
            <a:r>
              <a:rPr lang="en-US" sz="1600" b="1" dirty="0">
                <a:solidFill>
                  <a:srgbClr val="00B050"/>
                </a:solidFill>
                <a:latin typeface="Arial" panose="020B0604020202020204" pitchFamily="34" charset="0"/>
                <a:ea typeface="Lato" panose="020F0502020204030203" pitchFamily="34" charset="0"/>
                <a:cs typeface="Arial" panose="020B0604020202020204" pitchFamily="34" charset="0"/>
              </a:rPr>
              <a:t> (Sequestering Agents)</a:t>
            </a:r>
          </a:p>
          <a:p>
            <a:pPr marL="0" indent="0">
              <a:buNone/>
            </a:pPr>
            <a:endParaRPr lang="en-US" sz="1600" b="1" dirty="0">
              <a:latin typeface="Arial" panose="020B0604020202020204" pitchFamily="34" charset="0"/>
              <a:ea typeface="Lato" panose="020F0502020204030203" pitchFamily="34" charset="0"/>
              <a:cs typeface="Arial" panose="020B0604020202020204" pitchFamily="34" charset="0"/>
            </a:endParaRPr>
          </a:p>
          <a:p>
            <a:pPr marL="0" indent="0">
              <a:buNone/>
            </a:pPr>
            <a:r>
              <a:rPr lang="en-US" sz="1600" b="1" dirty="0">
                <a:solidFill>
                  <a:srgbClr val="00B050"/>
                </a:solidFill>
                <a:latin typeface="Arial" panose="020B0604020202020204" pitchFamily="34" charset="0"/>
                <a:ea typeface="Lato" panose="020F0502020204030203" pitchFamily="34" charset="0"/>
                <a:cs typeface="Arial" panose="020B0604020202020204" pitchFamily="34" charset="0"/>
              </a:rPr>
              <a:t>Function:</a:t>
            </a:r>
            <a:r>
              <a:rPr lang="en-US" sz="1600" dirty="0">
                <a:solidFill>
                  <a:srgbClr val="00B050"/>
                </a:solidFill>
                <a:latin typeface="Arial" panose="020B0604020202020204" pitchFamily="34" charset="0"/>
                <a:ea typeface="Lato" panose="020F0502020204030203" pitchFamily="34" charset="0"/>
                <a:cs typeface="Arial" panose="020B0604020202020204" pitchFamily="34" charset="0"/>
              </a:rPr>
              <a:t> </a:t>
            </a:r>
            <a:r>
              <a:rPr lang="en-US" sz="1600" dirty="0">
                <a:latin typeface="Arial" panose="020B0604020202020204" pitchFamily="34" charset="0"/>
                <a:ea typeface="Lato" panose="020F0502020204030203" pitchFamily="34" charset="0"/>
                <a:cs typeface="Arial" panose="020B0604020202020204" pitchFamily="34" charset="0"/>
              </a:rPr>
              <a:t>Specialized agents used to </a:t>
            </a:r>
            <a:r>
              <a:rPr lang="en-US" sz="1600" i="1" dirty="0">
                <a:latin typeface="Arial" panose="020B0604020202020204" pitchFamily="34" charset="0"/>
                <a:ea typeface="Lato" panose="020F0502020204030203" pitchFamily="34" charset="0"/>
                <a:cs typeface="Arial" panose="020B0604020202020204" pitchFamily="34" charset="0"/>
              </a:rPr>
              <a:t>inactivate</a:t>
            </a:r>
            <a:r>
              <a:rPr lang="en-US" sz="1600" dirty="0">
                <a:latin typeface="Arial" panose="020B0604020202020204" pitchFamily="34" charset="0"/>
                <a:ea typeface="Lato" panose="020F0502020204030203" pitchFamily="34" charset="0"/>
                <a:cs typeface="Arial" panose="020B0604020202020204" pitchFamily="34" charset="0"/>
              </a:rPr>
              <a:t> metal ions, ensuring water is "soft" regardless of initial hardness level. Essential for heavy-duty cleaning and stain removal.</a:t>
            </a:r>
          </a:p>
          <a:p>
            <a:endParaRPr lang="en-US" sz="1600" dirty="0">
              <a:solidFill>
                <a:srgbClr val="00B050"/>
              </a:solidFill>
              <a:latin typeface="Arial" panose="020B0604020202020204" pitchFamily="34" charset="0"/>
              <a:ea typeface="Lato" panose="020F0502020204030203" pitchFamily="34" charset="0"/>
              <a:cs typeface="Arial" panose="020B0604020202020204" pitchFamily="34" charset="0"/>
            </a:endParaRPr>
          </a:p>
          <a:p>
            <a:pPr marL="0" indent="0">
              <a:buNone/>
            </a:pPr>
            <a:r>
              <a:rPr lang="en-US" sz="1600" b="1" dirty="0">
                <a:solidFill>
                  <a:srgbClr val="00B050"/>
                </a:solidFill>
                <a:latin typeface="Arial" panose="020B0604020202020204" pitchFamily="34" charset="0"/>
                <a:ea typeface="Lato" panose="020F0502020204030203" pitchFamily="34" charset="0"/>
                <a:cs typeface="Arial" panose="020B0604020202020204" pitchFamily="34" charset="0"/>
              </a:rPr>
              <a:t>Mechanism:</a:t>
            </a:r>
            <a:endParaRPr lang="en-US" sz="1600" dirty="0">
              <a:solidFill>
                <a:srgbClr val="00B050"/>
              </a:solidFill>
              <a:latin typeface="Arial" panose="020B0604020202020204" pitchFamily="34" charset="0"/>
              <a:ea typeface="Lato" panose="020F0502020204030203" pitchFamily="34" charset="0"/>
              <a:cs typeface="Arial" panose="020B0604020202020204" pitchFamily="34" charset="0"/>
            </a:endParaRPr>
          </a:p>
          <a:p>
            <a:pPr marL="617220" lvl="1" indent="-342900"/>
            <a:r>
              <a:rPr lang="en-US" sz="1600" b="1" dirty="0">
                <a:latin typeface="Arial" panose="020B0604020202020204" pitchFamily="34" charset="0"/>
                <a:ea typeface="Lato" panose="020F0502020204030203" pitchFamily="34" charset="0"/>
                <a:cs typeface="Arial" panose="020B0604020202020204" pitchFamily="34" charset="0"/>
              </a:rPr>
              <a:t>Strong Binding:</a:t>
            </a:r>
            <a:r>
              <a:rPr lang="en-US" sz="1600" dirty="0">
                <a:latin typeface="Arial" panose="020B0604020202020204" pitchFamily="34" charset="0"/>
                <a:ea typeface="Lato" panose="020F0502020204030203" pitchFamily="34" charset="0"/>
                <a:cs typeface="Arial" panose="020B0604020202020204" pitchFamily="34" charset="0"/>
              </a:rPr>
              <a:t> Forms a stable, soluble, non-reactive ring-like structure around metal ions (Ca, Mg, Fe)</a:t>
            </a:r>
          </a:p>
          <a:p>
            <a:pPr marL="617220" lvl="1" indent="-342900"/>
            <a:r>
              <a:rPr lang="en-US" sz="1600" b="1" dirty="0">
                <a:latin typeface="Arial" panose="020B0604020202020204" pitchFamily="34" charset="0"/>
                <a:ea typeface="Lato" panose="020F0502020204030203" pitchFamily="34" charset="0"/>
                <a:cs typeface="Arial" panose="020B0604020202020204" pitchFamily="34" charset="0"/>
              </a:rPr>
              <a:t>Full Inactivation:</a:t>
            </a:r>
            <a:r>
              <a:rPr lang="en-US" sz="1600" dirty="0">
                <a:latin typeface="Arial" panose="020B0604020202020204" pitchFamily="34" charset="0"/>
                <a:ea typeface="Lato" panose="020F0502020204030203" pitchFamily="34" charset="0"/>
                <a:cs typeface="Arial" panose="020B0604020202020204" pitchFamily="34" charset="0"/>
              </a:rPr>
              <a:t> By sequestering these ions, they cannot interfere with surfactants, react with bleach </a:t>
            </a:r>
            <a:br>
              <a:rPr lang="en-US" sz="1600" dirty="0">
                <a:latin typeface="Arial" panose="020B0604020202020204" pitchFamily="34" charset="0"/>
                <a:ea typeface="Lato" panose="020F0502020204030203" pitchFamily="34" charset="0"/>
                <a:cs typeface="Arial" panose="020B0604020202020204" pitchFamily="34" charset="0"/>
              </a:rPr>
            </a:br>
            <a:r>
              <a:rPr lang="en-US" sz="1600" dirty="0">
                <a:latin typeface="Arial" panose="020B0604020202020204" pitchFamily="34" charset="0"/>
                <a:ea typeface="Lato" panose="020F0502020204030203" pitchFamily="34" charset="0"/>
                <a:cs typeface="Arial" panose="020B0604020202020204" pitchFamily="34" charset="0"/>
              </a:rPr>
              <a:t>(which causes fiber damage), or precipitate to form scale/scum.</a:t>
            </a:r>
          </a:p>
          <a:p>
            <a:pPr marL="617220" lvl="1" indent="-342900"/>
            <a:r>
              <a:rPr lang="en-US" sz="1600" b="1" dirty="0">
                <a:latin typeface="Arial" panose="020B0604020202020204" pitchFamily="34" charset="0"/>
                <a:ea typeface="Lato" panose="020F0502020204030203" pitchFamily="34" charset="0"/>
                <a:cs typeface="Arial" panose="020B0604020202020204" pitchFamily="34" charset="0"/>
              </a:rPr>
              <a:t>Examples:</a:t>
            </a:r>
            <a:r>
              <a:rPr lang="en-US" sz="1600" dirty="0">
                <a:latin typeface="Arial" panose="020B0604020202020204" pitchFamily="34" charset="0"/>
                <a:ea typeface="Lato" panose="020F0502020204030203" pitchFamily="34" charset="0"/>
                <a:cs typeface="Arial" panose="020B0604020202020204" pitchFamily="34" charset="0"/>
              </a:rPr>
              <a:t> EDTA (Ethylenediaminetetraacetic acid), DTPA (Diethylenetriaminepentaacetic acid), </a:t>
            </a:r>
            <a:br>
              <a:rPr lang="en-US" sz="1600" dirty="0">
                <a:latin typeface="Arial" panose="020B0604020202020204" pitchFamily="34" charset="0"/>
                <a:ea typeface="Lato" panose="020F0502020204030203" pitchFamily="34" charset="0"/>
                <a:cs typeface="Arial" panose="020B0604020202020204" pitchFamily="34" charset="0"/>
              </a:rPr>
            </a:br>
            <a:r>
              <a:rPr lang="en-US" sz="1600" dirty="0">
                <a:latin typeface="Arial" panose="020B0604020202020204" pitchFamily="34" charset="0"/>
                <a:ea typeface="Lato" panose="020F0502020204030203" pitchFamily="34" charset="0"/>
                <a:cs typeface="Arial" panose="020B0604020202020204" pitchFamily="34" charset="0"/>
              </a:rPr>
              <a:t>various specialty polymers.</a:t>
            </a:r>
          </a:p>
        </p:txBody>
      </p:sp>
      <p:sp>
        <p:nvSpPr>
          <p:cNvPr id="2" name="Title 1">
            <a:extLst>
              <a:ext uri="{FF2B5EF4-FFF2-40B4-BE49-F238E27FC236}">
                <a16:creationId xmlns:a16="http://schemas.microsoft.com/office/drawing/2014/main" id="{0E09A444-D19F-D766-4960-11AE765D446C}"/>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err="1">
                <a:solidFill>
                  <a:srgbClr val="007DC2"/>
                </a:solidFill>
                <a:latin typeface="Arial" panose="020B0604020202020204" pitchFamily="34" charset="0"/>
                <a:cs typeface="Arial" panose="020B0604020202020204" pitchFamily="34" charset="0"/>
              </a:rPr>
              <a:t>Chelants</a:t>
            </a:r>
            <a:r>
              <a:rPr lang="en-US" sz="3500" b="1" dirty="0">
                <a:solidFill>
                  <a:srgbClr val="007DC2"/>
                </a:solidFill>
                <a:latin typeface="Arial" panose="020B0604020202020204" pitchFamily="34" charset="0"/>
                <a:cs typeface="Arial" panose="020B0604020202020204" pitchFamily="34" charset="0"/>
              </a:rPr>
              <a:t>—The Water Treatment Toolkit</a:t>
            </a:r>
          </a:p>
        </p:txBody>
      </p:sp>
    </p:spTree>
    <p:extLst>
      <p:ext uri="{BB962C8B-B14F-4D97-AF65-F5344CB8AC3E}">
        <p14:creationId xmlns:p14="http://schemas.microsoft.com/office/powerpoint/2010/main" val="764976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E10F8-C167-F18E-B402-5A2A1CD1B720}"/>
            </a:ext>
          </a:extLst>
        </p:cNvPr>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F81C7477-235E-1D80-1EFE-9144453BF2E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9C63AC-7F4B-0DB9-9CFB-D12BA85F9790}"/>
              </a:ext>
            </a:extLst>
          </p:cNvPr>
          <p:cNvSpPr>
            <a:spLocks noGrp="1"/>
          </p:cNvSpPr>
          <p:nvPr>
            <p:ph type="title"/>
          </p:nvPr>
        </p:nvSpPr>
        <p:spPr>
          <a:xfrm>
            <a:off x="831850" y="988523"/>
            <a:ext cx="10515600" cy="2852737"/>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pH and Temperature</a:t>
            </a:r>
          </a:p>
        </p:txBody>
      </p:sp>
      <p:sp>
        <p:nvSpPr>
          <p:cNvPr id="7" name="TextBox 6">
            <a:extLst>
              <a:ext uri="{FF2B5EF4-FFF2-40B4-BE49-F238E27FC236}">
                <a16:creationId xmlns:a16="http://schemas.microsoft.com/office/drawing/2014/main" id="{43B60716-9F25-1D40-D146-3F33DC780ECD}"/>
              </a:ext>
            </a:extLst>
          </p:cNvPr>
          <p:cNvSpPr txBox="1"/>
          <p:nvPr/>
        </p:nvSpPr>
        <p:spPr>
          <a:xfrm>
            <a:off x="9462499" y="6396379"/>
            <a:ext cx="2607994" cy="461665"/>
          </a:xfrm>
          <a:prstGeom prst="rect">
            <a:avLst/>
          </a:prstGeom>
          <a:noFill/>
        </p:spPr>
        <p:txBody>
          <a:bodyPr wrap="square" rtlCol="0" anchor="ctr">
            <a:spAutoFit/>
          </a:bodyPr>
          <a:lstStyle/>
          <a:p>
            <a:pPr algn="r"/>
            <a:r>
              <a:rPr lang="en-US" sz="2400" dirty="0">
                <a:solidFill>
                  <a:schemeClr val="bg1"/>
                </a:solidFill>
                <a:latin typeface="Arial" panose="020B0604020202020204" pitchFamily="34" charset="0"/>
                <a:cs typeface="Arial" panose="020B0604020202020204" pitchFamily="34" charset="0"/>
              </a:rPr>
              <a:t>#</a:t>
            </a:r>
            <a:r>
              <a:rPr lang="en-US" sz="2400" dirty="0" err="1">
                <a:solidFill>
                  <a:schemeClr val="bg1"/>
                </a:solidFill>
                <a:latin typeface="Arial" panose="020B0604020202020204" pitchFamily="34" charset="0"/>
                <a:cs typeface="Arial" panose="020B0604020202020204" pitchFamily="34" charset="0"/>
              </a:rPr>
              <a:t>washdryfold</a:t>
            </a:r>
            <a:endParaRPr lang="en-US" sz="24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1EF271C-195A-66B2-4B75-357A3838B6F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64910" y="1749740"/>
            <a:ext cx="3901586" cy="4482051"/>
          </a:xfrm>
          <a:prstGeom prst="rect">
            <a:avLst/>
          </a:prstGeom>
        </p:spPr>
      </p:pic>
      <p:pic>
        <p:nvPicPr>
          <p:cNvPr id="6" name="Picture 5">
            <a:extLst>
              <a:ext uri="{FF2B5EF4-FFF2-40B4-BE49-F238E27FC236}">
                <a16:creationId xmlns:a16="http://schemas.microsoft.com/office/drawing/2014/main" id="{E689A33B-6718-54CA-FADC-998CAC09B97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511025" y="334442"/>
            <a:ext cx="2463932" cy="2830508"/>
          </a:xfrm>
          <a:prstGeom prst="rect">
            <a:avLst/>
          </a:prstGeom>
        </p:spPr>
      </p:pic>
      <p:pic>
        <p:nvPicPr>
          <p:cNvPr id="8" name="Picture 7">
            <a:extLst>
              <a:ext uri="{FF2B5EF4-FFF2-40B4-BE49-F238E27FC236}">
                <a16:creationId xmlns:a16="http://schemas.microsoft.com/office/drawing/2014/main" id="{225914B1-D8E2-56CB-34DD-861B758D0B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3631" y="5400826"/>
            <a:ext cx="2058138" cy="911258"/>
          </a:xfrm>
          <a:prstGeom prst="rect">
            <a:avLst/>
          </a:prstGeom>
        </p:spPr>
      </p:pic>
    </p:spTree>
    <p:extLst>
      <p:ext uri="{BB962C8B-B14F-4D97-AF65-F5344CB8AC3E}">
        <p14:creationId xmlns:p14="http://schemas.microsoft.com/office/powerpoint/2010/main" val="1175518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8D771-1520-F952-BD09-B447748753C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A9E448-54EB-ABC1-A744-4DFB9BA1BA7B}"/>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pPr/>
              <a:t>24</a:t>
            </a:fld>
            <a:endParaRPr lang="en-US" dirty="0"/>
          </a:p>
        </p:txBody>
      </p:sp>
      <p:sp>
        <p:nvSpPr>
          <p:cNvPr id="7" name="Content Placeholder 2">
            <a:extLst>
              <a:ext uri="{FF2B5EF4-FFF2-40B4-BE49-F238E27FC236}">
                <a16:creationId xmlns:a16="http://schemas.microsoft.com/office/drawing/2014/main" id="{E39F5FFD-F12D-ADEB-F94E-D87BD67C2305}"/>
              </a:ext>
            </a:extLst>
          </p:cNvPr>
          <p:cNvSpPr txBox="1">
            <a:spLocks/>
          </p:cNvSpPr>
          <p:nvPr/>
        </p:nvSpPr>
        <p:spPr>
          <a:xfrm>
            <a:off x="442174" y="1208289"/>
            <a:ext cx="11633202" cy="5148061"/>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dirty="0">
                <a:solidFill>
                  <a:srgbClr val="00B050"/>
                </a:solidFill>
                <a:latin typeface="Arial" panose="020B0604020202020204" pitchFamily="34" charset="0"/>
                <a:ea typeface="Lato" panose="020F0502020204030203" pitchFamily="34" charset="0"/>
                <a:cs typeface="Arial" panose="020B0604020202020204" pitchFamily="34" charset="0"/>
              </a:rPr>
              <a:t>Definition:</a:t>
            </a:r>
            <a:r>
              <a:rPr lang="en-US" sz="1500" dirty="0">
                <a:solidFill>
                  <a:srgbClr val="00B050"/>
                </a:solidFill>
                <a:latin typeface="Arial" panose="020B0604020202020204" pitchFamily="34" charset="0"/>
                <a:ea typeface="Lato" panose="020F0502020204030203" pitchFamily="34" charset="0"/>
                <a:cs typeface="Arial" panose="020B0604020202020204" pitchFamily="34" charset="0"/>
              </a:rPr>
              <a:t> </a:t>
            </a:r>
          </a:p>
          <a:p>
            <a:pPr marL="0" indent="0">
              <a:buNone/>
            </a:pPr>
            <a:r>
              <a:rPr lang="en-US" dirty="0">
                <a:latin typeface="Arial" panose="020B0604020202020204" pitchFamily="34" charset="0"/>
                <a:ea typeface="Lato" panose="020F0502020204030203" pitchFamily="34" charset="0"/>
                <a:cs typeface="Arial" panose="020B0604020202020204" pitchFamily="34" charset="0"/>
              </a:rPr>
              <a:t>pH is the measure of acidity/alkalinity. </a:t>
            </a:r>
            <a:r>
              <a:rPr lang="en-US" b="1" dirty="0">
                <a:latin typeface="Arial" panose="020B0604020202020204" pitchFamily="34" charset="0"/>
                <a:ea typeface="Lato" panose="020F0502020204030203" pitchFamily="34" charset="0"/>
                <a:cs typeface="Arial" panose="020B0604020202020204" pitchFamily="34" charset="0"/>
              </a:rPr>
              <a:t>Laundry Zones:</a:t>
            </a:r>
            <a:r>
              <a:rPr lang="en-US" dirty="0">
                <a:latin typeface="Arial" panose="020B0604020202020204" pitchFamily="34" charset="0"/>
                <a:ea typeface="Lato" panose="020F0502020204030203" pitchFamily="34" charset="0"/>
                <a:cs typeface="Arial" panose="020B0604020202020204" pitchFamily="34" charset="0"/>
              </a:rPr>
              <a:t> Most cleaning happens in the alkaline zone (pH≈ 9−11). </a:t>
            </a:r>
          </a:p>
          <a:p>
            <a:pPr marL="0" indent="0">
              <a:buNone/>
            </a:pPr>
            <a:endParaRPr lang="en-US" sz="1500" dirty="0">
              <a:latin typeface="Arial" panose="020B0604020202020204" pitchFamily="34" charset="0"/>
              <a:ea typeface="Lato" panose="020F0502020204030203" pitchFamily="34" charset="0"/>
              <a:cs typeface="Arial" panose="020B0604020202020204" pitchFamily="34" charset="0"/>
            </a:endParaRPr>
          </a:p>
          <a:p>
            <a:pPr marL="0" indent="0">
              <a:buNone/>
            </a:pPr>
            <a:r>
              <a:rPr lang="en-US" sz="1500" b="1" dirty="0">
                <a:solidFill>
                  <a:srgbClr val="00B050"/>
                </a:solidFill>
                <a:latin typeface="Arial" panose="020B0604020202020204" pitchFamily="34" charset="0"/>
                <a:ea typeface="Lato" panose="020F0502020204030203" pitchFamily="34" charset="0"/>
                <a:cs typeface="Arial" panose="020B0604020202020204" pitchFamily="34" charset="0"/>
              </a:rPr>
              <a:t>pH Spectrum in Laundry</a:t>
            </a:r>
          </a:p>
          <a:p>
            <a:r>
              <a:rPr lang="en-US" b="1" dirty="0">
                <a:latin typeface="Arial" panose="020B0604020202020204" pitchFamily="34" charset="0"/>
                <a:ea typeface="Lato" panose="020F0502020204030203" pitchFamily="34" charset="0"/>
                <a:cs typeface="Arial" panose="020B0604020202020204" pitchFamily="34" charset="0"/>
              </a:rPr>
              <a:t>Neutral (7-8):</a:t>
            </a:r>
            <a:r>
              <a:rPr lang="en-US" dirty="0">
                <a:latin typeface="Arial" panose="020B0604020202020204" pitchFamily="34" charset="0"/>
                <a:ea typeface="Lato" panose="020F0502020204030203" pitchFamily="34" charset="0"/>
                <a:cs typeface="Arial" panose="020B0604020202020204" pitchFamily="34" charset="0"/>
              </a:rPr>
              <a:t> Suitable for delicate items; provides gentler cleaning.</a:t>
            </a:r>
          </a:p>
          <a:p>
            <a:r>
              <a:rPr lang="en-US" b="1" dirty="0">
                <a:latin typeface="Arial" panose="020B0604020202020204" pitchFamily="34" charset="0"/>
                <a:ea typeface="Lato" panose="020F0502020204030203" pitchFamily="34" charset="0"/>
                <a:cs typeface="Arial" panose="020B0604020202020204" pitchFamily="34" charset="0"/>
              </a:rPr>
              <a:t>Alkaline (8.5-11):</a:t>
            </a:r>
            <a:r>
              <a:rPr lang="en-US" dirty="0">
                <a:latin typeface="Arial" panose="020B0604020202020204" pitchFamily="34" charset="0"/>
                <a:ea typeface="Lato" panose="020F0502020204030203" pitchFamily="34" charset="0"/>
                <a:cs typeface="Arial" panose="020B0604020202020204" pitchFamily="34" charset="0"/>
              </a:rPr>
              <a:t> The standard range for most heavy-duty cleaning. High pH is the foundation of powerful stain removal.</a:t>
            </a:r>
          </a:p>
          <a:p>
            <a:r>
              <a:rPr lang="en-US" b="1" dirty="0">
                <a:latin typeface="Arial" panose="020B0604020202020204" pitchFamily="34" charset="0"/>
                <a:ea typeface="Lato" panose="020F0502020204030203" pitchFamily="34" charset="0"/>
                <a:cs typeface="Arial" panose="020B0604020202020204" pitchFamily="34" charset="0"/>
              </a:rPr>
              <a:t>Acidic (&lt; 7):</a:t>
            </a:r>
            <a:r>
              <a:rPr lang="en-US" dirty="0">
                <a:latin typeface="Arial" panose="020B0604020202020204" pitchFamily="34" charset="0"/>
                <a:ea typeface="Lato" panose="020F0502020204030203" pitchFamily="34" charset="0"/>
                <a:cs typeface="Arial" panose="020B0604020202020204" pitchFamily="34" charset="0"/>
              </a:rPr>
              <a:t> Used primarily for specialty applications like rust or mineral scale removal.</a:t>
            </a:r>
          </a:p>
          <a:p>
            <a:pPr marL="0" indent="0">
              <a:buNone/>
            </a:pPr>
            <a:endParaRPr lang="en-US" sz="1500" b="1" dirty="0">
              <a:latin typeface="Arial" panose="020B0604020202020204" pitchFamily="34" charset="0"/>
              <a:ea typeface="Lato" panose="020F0502020204030203" pitchFamily="34" charset="0"/>
              <a:cs typeface="Arial" panose="020B0604020202020204" pitchFamily="34" charset="0"/>
            </a:endParaRPr>
          </a:p>
          <a:p>
            <a:pPr marL="0" indent="0">
              <a:buNone/>
            </a:pPr>
            <a:r>
              <a:rPr lang="en-US" sz="1500" b="1" dirty="0">
                <a:solidFill>
                  <a:srgbClr val="00B050"/>
                </a:solidFill>
                <a:latin typeface="Arial" panose="020B0604020202020204" pitchFamily="34" charset="0"/>
                <a:ea typeface="Lato" panose="020F0502020204030203" pitchFamily="34" charset="0"/>
                <a:cs typeface="Arial" panose="020B0604020202020204" pitchFamily="34" charset="0"/>
              </a:rPr>
              <a:t>Why Alkalinity is Crucial (High pH)</a:t>
            </a:r>
          </a:p>
          <a:p>
            <a:r>
              <a:rPr lang="en-US" b="1" dirty="0">
                <a:latin typeface="Arial" panose="020B0604020202020204" pitchFamily="34" charset="0"/>
                <a:ea typeface="Lato" panose="020F0502020204030203" pitchFamily="34" charset="0"/>
                <a:cs typeface="Arial" panose="020B0604020202020204" pitchFamily="34" charset="0"/>
              </a:rPr>
              <a:t>Saponification &amp; Soil Breakup:</a:t>
            </a:r>
            <a:r>
              <a:rPr lang="en-US" dirty="0">
                <a:latin typeface="Arial" panose="020B0604020202020204" pitchFamily="34" charset="0"/>
                <a:ea typeface="Lato" panose="020F0502020204030203" pitchFamily="34" charset="0"/>
                <a:cs typeface="Arial" panose="020B0604020202020204" pitchFamily="34" charset="0"/>
              </a:rPr>
              <a:t> High pH hydrolyzes (breaks down) fatty soils (grease, oils) into water-soluble soaps (saponification), making them easy to lift.</a:t>
            </a:r>
          </a:p>
          <a:p>
            <a:r>
              <a:rPr lang="en-US" b="1" dirty="0">
                <a:latin typeface="Arial" panose="020B0604020202020204" pitchFamily="34" charset="0"/>
                <a:ea typeface="Lato" panose="020F0502020204030203" pitchFamily="34" charset="0"/>
                <a:cs typeface="Arial" panose="020B0604020202020204" pitchFamily="34" charset="0"/>
              </a:rPr>
              <a:t>Surfactant Efficiency:</a:t>
            </a:r>
            <a:r>
              <a:rPr lang="en-US" dirty="0">
                <a:latin typeface="Arial" panose="020B0604020202020204" pitchFamily="34" charset="0"/>
                <a:ea typeface="Lato" panose="020F0502020204030203" pitchFamily="34" charset="0"/>
                <a:cs typeface="Arial" panose="020B0604020202020204" pitchFamily="34" charset="0"/>
              </a:rPr>
              <a:t> Most anionic and non-ionic surfactants exhibit optimal cleaning performance and solubility in alkaline conditions.</a:t>
            </a:r>
          </a:p>
          <a:p>
            <a:r>
              <a:rPr lang="en-US" b="1" dirty="0">
                <a:latin typeface="Arial" panose="020B0604020202020204" pitchFamily="34" charset="0"/>
                <a:ea typeface="Lato" panose="020F0502020204030203" pitchFamily="34" charset="0"/>
                <a:cs typeface="Arial" panose="020B0604020202020204" pitchFamily="34" charset="0"/>
              </a:rPr>
              <a:t>Builder Activation:</a:t>
            </a:r>
            <a:r>
              <a:rPr lang="en-US" dirty="0">
                <a:latin typeface="Arial" panose="020B0604020202020204" pitchFamily="34" charset="0"/>
                <a:ea typeface="Lato" panose="020F0502020204030203" pitchFamily="34" charset="0"/>
                <a:cs typeface="Arial" panose="020B0604020202020204" pitchFamily="34" charset="0"/>
              </a:rPr>
              <a:t> Builders are designed to dissolve and function optimally in this range, providing the necessary water conditioning.</a:t>
            </a:r>
          </a:p>
        </p:txBody>
      </p:sp>
      <p:sp>
        <p:nvSpPr>
          <p:cNvPr id="3" name="Title 1">
            <a:extLst>
              <a:ext uri="{FF2B5EF4-FFF2-40B4-BE49-F238E27FC236}">
                <a16:creationId xmlns:a16="http://schemas.microsoft.com/office/drawing/2014/main" id="{06E2A9B5-FB92-D312-ECDB-A38DA7FC3120}"/>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007DC2"/>
                </a:solidFill>
                <a:latin typeface="Arial" panose="020B0604020202020204" pitchFamily="34" charset="0"/>
                <a:cs typeface="Arial" panose="020B0604020202020204" pitchFamily="34" charset="0"/>
              </a:rPr>
              <a:t>The Role of pH in Stain Removal</a:t>
            </a:r>
            <a:endParaRPr lang="en-US" sz="3500" b="1" dirty="0">
              <a:solidFill>
                <a:srgbClr val="007DC2"/>
              </a:solidFill>
              <a:latin typeface="Arial" panose="020B0604020202020204" pitchFamily="34" charset="0"/>
              <a:ea typeface="Lato" panose="020F0502020204030203"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3A3D9948-34AD-312B-1E4B-1D4AE17ABF2F}"/>
              </a:ext>
            </a:extLst>
          </p:cNvPr>
          <p:cNvSpPr txBox="1">
            <a:spLocks/>
          </p:cNvSpPr>
          <p:nvPr/>
        </p:nvSpPr>
        <p:spPr>
          <a:xfrm>
            <a:off x="442174" y="4273751"/>
            <a:ext cx="11307652" cy="1420410"/>
          </a:xfrm>
          <a:prstGeom prst="rect">
            <a:avLst/>
          </a:prstGeom>
          <a:ln w="25400">
            <a:noFill/>
          </a:ln>
        </p:spPr>
        <p:txBody>
          <a:bodyPr numCol="2" spcCol="365760"/>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dirty="0">
                <a:solidFill>
                  <a:srgbClr val="00B050"/>
                </a:solidFill>
                <a:latin typeface="Arial" panose="020B0604020202020204" pitchFamily="34" charset="0"/>
                <a:ea typeface="Lato" panose="020F0502020204030203" pitchFamily="34" charset="0"/>
                <a:cs typeface="Arial" panose="020B0604020202020204" pitchFamily="34" charset="0"/>
              </a:rPr>
              <a:t>Enzyme Performance</a:t>
            </a:r>
          </a:p>
          <a:p>
            <a:r>
              <a:rPr lang="en-US" dirty="0">
                <a:latin typeface="Arial" panose="020B0604020202020204" pitchFamily="34" charset="0"/>
                <a:ea typeface="Lato" panose="020F0502020204030203" pitchFamily="34" charset="0"/>
                <a:cs typeface="Arial" panose="020B0604020202020204" pitchFamily="34" charset="0"/>
              </a:rPr>
              <a:t>Detergent enzymes (Lipases, Proteases, Amylases) are engineered to have peak activity within the specific pH range of the detergent formula (usually slightly alkaline, 8-10). A stable pH buffer is vital for their sustained function.</a:t>
            </a:r>
          </a:p>
          <a:p>
            <a:endParaRPr lang="en-US" sz="1500" dirty="0">
              <a:latin typeface="Arial" panose="020B0604020202020204" pitchFamily="34" charset="0"/>
              <a:ea typeface="Lato" panose="020F0502020204030203" pitchFamily="34" charset="0"/>
              <a:cs typeface="Arial" panose="020B0604020202020204" pitchFamily="34" charset="0"/>
            </a:endParaRPr>
          </a:p>
          <a:p>
            <a:pPr marL="0" indent="0">
              <a:buNone/>
            </a:pPr>
            <a:r>
              <a:rPr lang="en-US" sz="1500" b="1" dirty="0">
                <a:solidFill>
                  <a:srgbClr val="00B050"/>
                </a:solidFill>
                <a:latin typeface="Arial" panose="020B0604020202020204" pitchFamily="34" charset="0"/>
                <a:ea typeface="Lato" panose="020F0502020204030203" pitchFamily="34" charset="0"/>
                <a:cs typeface="Arial" panose="020B0604020202020204" pitchFamily="34" charset="0"/>
              </a:rPr>
              <a:t>Specialized Acidic Cleaning</a:t>
            </a:r>
          </a:p>
          <a:p>
            <a:r>
              <a:rPr lang="en-US" dirty="0">
                <a:latin typeface="Arial" panose="020B0604020202020204" pitchFamily="34" charset="0"/>
                <a:ea typeface="Lato" panose="020F0502020204030203" pitchFamily="34" charset="0"/>
                <a:cs typeface="Arial" panose="020B0604020202020204" pitchFamily="34" charset="0"/>
              </a:rPr>
              <a:t>Acidic cleaners (pH 2-4) are rarely used in the main wash, but are essential for removing mineral scale, hard water deposits, or rust stains (iron oxide) from fabrics or equipment, as these require acidic dissolution.</a:t>
            </a:r>
          </a:p>
          <a:p>
            <a:endParaRPr lang="en-US" dirty="0">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635377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9FEAC-C5B2-BC02-D6DF-DFF8A6F12A2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DCFFA2-8CF3-E121-C23E-96DD06D654FB}"/>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pPr/>
              <a:t>25</a:t>
            </a:fld>
            <a:endParaRPr lang="en-US" dirty="0"/>
          </a:p>
        </p:txBody>
      </p:sp>
      <p:sp>
        <p:nvSpPr>
          <p:cNvPr id="7" name="Content Placeholder 2">
            <a:extLst>
              <a:ext uri="{FF2B5EF4-FFF2-40B4-BE49-F238E27FC236}">
                <a16:creationId xmlns:a16="http://schemas.microsoft.com/office/drawing/2014/main" id="{525E5302-9E6D-21AF-FF58-F5977F4358BA}"/>
              </a:ext>
            </a:extLst>
          </p:cNvPr>
          <p:cNvSpPr txBox="1">
            <a:spLocks/>
          </p:cNvSpPr>
          <p:nvPr/>
        </p:nvSpPr>
        <p:spPr>
          <a:xfrm>
            <a:off x="442174" y="1208289"/>
            <a:ext cx="11633202" cy="5148061"/>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a:solidFill>
                  <a:srgbClr val="00B050"/>
                </a:solidFill>
                <a:latin typeface="Arial" panose="020B0604020202020204" pitchFamily="34" charset="0"/>
                <a:ea typeface="Lato" panose="020F0502020204030203" pitchFamily="34" charset="0"/>
                <a:cs typeface="Arial" panose="020B0604020202020204" pitchFamily="34" charset="0"/>
              </a:rPr>
              <a:t> Stain Chemistry and pH</a:t>
            </a:r>
          </a:p>
          <a:p>
            <a:pPr marL="0" indent="0">
              <a:buNone/>
            </a:pPr>
            <a:endParaRPr lang="en-US" sz="1500" b="1" dirty="0">
              <a:latin typeface="Arial" panose="020B0604020202020204" pitchFamily="34" charset="0"/>
              <a:ea typeface="Lato" panose="020F0502020204030203" pitchFamily="34" charset="0"/>
              <a:cs typeface="Arial" panose="020B0604020202020204" pitchFamily="34" charset="0"/>
            </a:endParaRPr>
          </a:p>
          <a:p>
            <a:r>
              <a:rPr lang="en-US" sz="1500" b="1" dirty="0">
                <a:latin typeface="Arial" panose="020B0604020202020204" pitchFamily="34" charset="0"/>
                <a:ea typeface="Lato" panose="020F0502020204030203" pitchFamily="34" charset="0"/>
                <a:cs typeface="Arial" panose="020B0604020202020204" pitchFamily="34" charset="0"/>
              </a:rPr>
              <a:t>Acidic Stains:</a:t>
            </a:r>
            <a:r>
              <a:rPr lang="en-US" sz="1500" dirty="0">
                <a:latin typeface="Arial" panose="020B0604020202020204" pitchFamily="34" charset="0"/>
                <a:ea typeface="Lato" panose="020F0502020204030203" pitchFamily="34" charset="0"/>
                <a:cs typeface="Arial" panose="020B0604020202020204" pitchFamily="34" charset="0"/>
              </a:rPr>
              <a:t> Coffee, tea, fruit juice, grass. These stains are often best solubilized and lifted at </a:t>
            </a:r>
            <a:r>
              <a:rPr lang="en-US" sz="1500" b="1" dirty="0">
                <a:latin typeface="Arial" panose="020B0604020202020204" pitchFamily="34" charset="0"/>
                <a:ea typeface="Lato" panose="020F0502020204030203" pitchFamily="34" charset="0"/>
                <a:cs typeface="Arial" panose="020B0604020202020204" pitchFamily="34" charset="0"/>
              </a:rPr>
              <a:t>higher (</a:t>
            </a:r>
            <a:r>
              <a:rPr lang="en-US" sz="1500" dirty="0">
                <a:latin typeface="Arial" panose="020B0604020202020204" pitchFamily="34" charset="0"/>
                <a:ea typeface="Lato" panose="020F0502020204030203" pitchFamily="34" charset="0"/>
                <a:cs typeface="Arial" panose="020B0604020202020204" pitchFamily="34" charset="0"/>
              </a:rPr>
              <a:t>pH</a:t>
            </a:r>
            <a:r>
              <a:rPr lang="en-US" sz="1500" b="1" dirty="0">
                <a:latin typeface="Arial" panose="020B0604020202020204" pitchFamily="34" charset="0"/>
                <a:ea typeface="Lato" panose="020F0502020204030203" pitchFamily="34" charset="0"/>
                <a:cs typeface="Arial" panose="020B0604020202020204" pitchFamily="34" charset="0"/>
              </a:rPr>
              <a:t> 9-11)</a:t>
            </a:r>
            <a:r>
              <a:rPr lang="en-US" sz="1500" dirty="0">
                <a:latin typeface="Arial" panose="020B0604020202020204" pitchFamily="34" charset="0"/>
                <a:ea typeface="Lato" panose="020F0502020204030203" pitchFamily="34" charset="0"/>
                <a:cs typeface="Arial" panose="020B0604020202020204" pitchFamily="34" charset="0"/>
              </a:rPr>
              <a:t> levels.</a:t>
            </a:r>
          </a:p>
          <a:p>
            <a:endParaRPr lang="en-US" sz="1500" dirty="0">
              <a:latin typeface="Arial" panose="020B0604020202020204" pitchFamily="34" charset="0"/>
              <a:ea typeface="Lato" panose="020F0502020204030203" pitchFamily="34" charset="0"/>
              <a:cs typeface="Arial" panose="020B0604020202020204" pitchFamily="34" charset="0"/>
            </a:endParaRPr>
          </a:p>
          <a:p>
            <a:r>
              <a:rPr lang="en-US" sz="1500" b="1" dirty="0">
                <a:latin typeface="Arial" panose="020B0604020202020204" pitchFamily="34" charset="0"/>
                <a:ea typeface="Lato" panose="020F0502020204030203" pitchFamily="34" charset="0"/>
                <a:cs typeface="Arial" panose="020B0604020202020204" pitchFamily="34" charset="0"/>
              </a:rPr>
              <a:t>Alkaline/Protein Stains:</a:t>
            </a:r>
            <a:r>
              <a:rPr lang="en-US" sz="1500" dirty="0">
                <a:latin typeface="Arial" panose="020B0604020202020204" pitchFamily="34" charset="0"/>
                <a:ea typeface="Lato" panose="020F0502020204030203" pitchFamily="34" charset="0"/>
                <a:cs typeface="Arial" panose="020B0604020202020204" pitchFamily="34" charset="0"/>
              </a:rPr>
              <a:t> Blood, milk, eggs, bodily fluids. These stains require </a:t>
            </a:r>
            <a:r>
              <a:rPr lang="en-US" sz="1500" b="1" dirty="0">
                <a:latin typeface="Arial" panose="020B0604020202020204" pitchFamily="34" charset="0"/>
                <a:ea typeface="Lato" panose="020F0502020204030203" pitchFamily="34" charset="0"/>
                <a:cs typeface="Arial" panose="020B0604020202020204" pitchFamily="34" charset="0"/>
              </a:rPr>
              <a:t>high </a:t>
            </a:r>
            <a:r>
              <a:rPr lang="en-US" sz="1500" dirty="0">
                <a:latin typeface="Arial" panose="020B0604020202020204" pitchFamily="34" charset="0"/>
                <a:ea typeface="Lato" panose="020F0502020204030203" pitchFamily="34" charset="0"/>
                <a:cs typeface="Arial" panose="020B0604020202020204" pitchFamily="34" charset="0"/>
              </a:rPr>
              <a:t>pH to open up the protein structure, allowing proteases (enzymes) to break them down.</a:t>
            </a:r>
          </a:p>
          <a:p>
            <a:endParaRPr lang="en-US" sz="1500" dirty="0">
              <a:latin typeface="Arial" panose="020B0604020202020204" pitchFamily="34" charset="0"/>
              <a:ea typeface="Lato" panose="020F0502020204030203" pitchFamily="34" charset="0"/>
              <a:cs typeface="Arial" panose="020B0604020202020204" pitchFamily="34" charset="0"/>
            </a:endParaRPr>
          </a:p>
          <a:p>
            <a:pPr marL="0" indent="0">
              <a:buNone/>
            </a:pPr>
            <a:r>
              <a:rPr lang="en-US" sz="1900" b="1" dirty="0">
                <a:solidFill>
                  <a:srgbClr val="00B050"/>
                </a:solidFill>
                <a:latin typeface="Arial" panose="020B0604020202020204" pitchFamily="34" charset="0"/>
                <a:ea typeface="Lato" panose="020F0502020204030203" pitchFamily="34" charset="0"/>
                <a:cs typeface="Arial" panose="020B0604020202020204" pitchFamily="34" charset="0"/>
              </a:rPr>
              <a:t>pH Control of Bleaching Agents</a:t>
            </a:r>
          </a:p>
          <a:p>
            <a:pPr marL="0" indent="0">
              <a:buNone/>
            </a:pPr>
            <a:endParaRPr lang="en-US" sz="1500" b="1" dirty="0">
              <a:latin typeface="Arial" panose="020B0604020202020204" pitchFamily="34" charset="0"/>
              <a:ea typeface="Lato" panose="020F0502020204030203" pitchFamily="34" charset="0"/>
              <a:cs typeface="Arial" panose="020B0604020202020204" pitchFamily="34" charset="0"/>
            </a:endParaRPr>
          </a:p>
          <a:p>
            <a:r>
              <a:rPr lang="en-US" sz="1500" b="1" dirty="0">
                <a:latin typeface="Arial" panose="020B0604020202020204" pitchFamily="34" charset="0"/>
                <a:ea typeface="Lato" panose="020F0502020204030203" pitchFamily="34" charset="0"/>
                <a:cs typeface="Arial" panose="020B0604020202020204" pitchFamily="34" charset="0"/>
              </a:rPr>
              <a:t>Oxygen Bleach (Peroxide/Percarbonate):</a:t>
            </a:r>
            <a:r>
              <a:rPr lang="en-US" sz="1500" dirty="0">
                <a:latin typeface="Arial" panose="020B0604020202020204" pitchFamily="34" charset="0"/>
                <a:ea typeface="Lato" panose="020F0502020204030203" pitchFamily="34" charset="0"/>
                <a:cs typeface="Arial" panose="020B0604020202020204" pitchFamily="34" charset="0"/>
              </a:rPr>
              <a:t> Requires </a:t>
            </a:r>
            <a:r>
              <a:rPr lang="en-US" sz="1500" b="1" dirty="0">
                <a:latin typeface="Arial" panose="020B0604020202020204" pitchFamily="34" charset="0"/>
                <a:ea typeface="Lato" panose="020F0502020204030203" pitchFamily="34" charset="0"/>
                <a:cs typeface="Arial" panose="020B0604020202020204" pitchFamily="34" charset="0"/>
              </a:rPr>
              <a:t>Alkaline</a:t>
            </a:r>
            <a:r>
              <a:rPr lang="en-US" sz="1500" dirty="0">
                <a:latin typeface="Arial" panose="020B0604020202020204" pitchFamily="34" charset="0"/>
                <a:ea typeface="Lato" panose="020F0502020204030203" pitchFamily="34" charset="0"/>
                <a:cs typeface="Arial" panose="020B0604020202020204" pitchFamily="34" charset="0"/>
              </a:rPr>
              <a:t> conditions (pH 9-11) to be activated. The high pH drives the formation of active </a:t>
            </a:r>
            <a:r>
              <a:rPr lang="en-US" sz="1500" dirty="0" err="1">
                <a:latin typeface="Arial" panose="020B0604020202020204" pitchFamily="34" charset="0"/>
                <a:ea typeface="Lato" panose="020F0502020204030203" pitchFamily="34" charset="0"/>
                <a:cs typeface="Arial" panose="020B0604020202020204" pitchFamily="34" charset="0"/>
              </a:rPr>
              <a:t>perhydroxyl</a:t>
            </a:r>
            <a:r>
              <a:rPr lang="en-US" sz="1500" dirty="0">
                <a:latin typeface="Arial" panose="020B0604020202020204" pitchFamily="34" charset="0"/>
                <a:ea typeface="Lato" panose="020F0502020204030203" pitchFamily="34" charset="0"/>
                <a:cs typeface="Arial" panose="020B0604020202020204" pitchFamily="34" charset="0"/>
              </a:rPr>
              <a:t> ions (HOO-), the actual cleaning agent.</a:t>
            </a:r>
          </a:p>
          <a:p>
            <a:pPr marL="0" indent="0">
              <a:buNone/>
            </a:pPr>
            <a:endParaRPr lang="en-US" sz="1500" dirty="0">
              <a:latin typeface="Arial" panose="020B0604020202020204" pitchFamily="34" charset="0"/>
              <a:ea typeface="Lato" panose="020F0502020204030203" pitchFamily="34" charset="0"/>
              <a:cs typeface="Arial" panose="020B0604020202020204" pitchFamily="34" charset="0"/>
            </a:endParaRPr>
          </a:p>
          <a:p>
            <a:r>
              <a:rPr lang="en-US" sz="1500" b="1" dirty="0">
                <a:latin typeface="Arial" panose="020B0604020202020204" pitchFamily="34" charset="0"/>
                <a:ea typeface="Lato" panose="020F0502020204030203" pitchFamily="34" charset="0"/>
                <a:cs typeface="Arial" panose="020B0604020202020204" pitchFamily="34" charset="0"/>
              </a:rPr>
              <a:t>Chlorine Bleach (Sodium Hypochlorite):</a:t>
            </a:r>
            <a:r>
              <a:rPr lang="en-US" sz="1500" dirty="0">
                <a:latin typeface="Arial" panose="020B0604020202020204" pitchFamily="34" charset="0"/>
                <a:ea typeface="Lato" panose="020F0502020204030203" pitchFamily="34" charset="0"/>
                <a:cs typeface="Arial" panose="020B0604020202020204" pitchFamily="34" charset="0"/>
              </a:rPr>
              <a:t> The active sanitizing and bleaching agent is Hypochlorous Acid (</a:t>
            </a:r>
            <a:r>
              <a:rPr lang="en-US" sz="1500" dirty="0" err="1">
                <a:latin typeface="Arial" panose="020B0604020202020204" pitchFamily="34" charset="0"/>
                <a:ea typeface="Lato" panose="020F0502020204030203" pitchFamily="34" charset="0"/>
                <a:cs typeface="Arial" panose="020B0604020202020204" pitchFamily="34" charset="0"/>
              </a:rPr>
              <a:t>HOCl</a:t>
            </a:r>
            <a:r>
              <a:rPr lang="en-US" sz="1500" dirty="0">
                <a:latin typeface="Arial" panose="020B0604020202020204" pitchFamily="34" charset="0"/>
                <a:ea typeface="Lato" panose="020F0502020204030203" pitchFamily="34" charset="0"/>
                <a:cs typeface="Arial" panose="020B0604020202020204" pitchFamily="34" charset="0"/>
              </a:rPr>
              <a:t>).</a:t>
            </a:r>
          </a:p>
          <a:p>
            <a:endParaRPr lang="en-US" sz="1500" b="1" dirty="0">
              <a:latin typeface="Arial" panose="020B0604020202020204" pitchFamily="34" charset="0"/>
              <a:ea typeface="Lato" panose="020F0502020204030203" pitchFamily="34" charset="0"/>
              <a:cs typeface="Arial" panose="020B0604020202020204" pitchFamily="34" charset="0"/>
            </a:endParaRPr>
          </a:p>
          <a:p>
            <a:r>
              <a:rPr lang="en-US" sz="1500" b="1" dirty="0">
                <a:latin typeface="Arial" panose="020B0604020202020204" pitchFamily="34" charset="0"/>
                <a:ea typeface="Lato" panose="020F0502020204030203" pitchFamily="34" charset="0"/>
                <a:cs typeface="Arial" panose="020B0604020202020204" pitchFamily="34" charset="0"/>
              </a:rPr>
              <a:t>Optimal Use (</a:t>
            </a:r>
            <a:r>
              <a:rPr lang="en-US" sz="1500" dirty="0">
                <a:latin typeface="Arial" panose="020B0604020202020204" pitchFamily="34" charset="0"/>
                <a:ea typeface="Lato" panose="020F0502020204030203" pitchFamily="34" charset="0"/>
                <a:cs typeface="Arial" panose="020B0604020202020204" pitchFamily="34" charset="0"/>
              </a:rPr>
              <a:t>pH</a:t>
            </a:r>
            <a:r>
              <a:rPr lang="en-US" sz="1500" b="1" dirty="0">
                <a:latin typeface="Arial" panose="020B0604020202020204" pitchFamily="34" charset="0"/>
                <a:ea typeface="Lato" panose="020F0502020204030203" pitchFamily="34" charset="0"/>
                <a:cs typeface="Arial" panose="020B0604020202020204" pitchFamily="34" charset="0"/>
              </a:rPr>
              <a:t> 11+):</a:t>
            </a:r>
            <a:r>
              <a:rPr lang="en-US" sz="1500" dirty="0">
                <a:latin typeface="Arial" panose="020B0604020202020204" pitchFamily="34" charset="0"/>
                <a:ea typeface="Lato" panose="020F0502020204030203" pitchFamily="34" charset="0"/>
                <a:cs typeface="Arial" panose="020B0604020202020204" pitchFamily="34" charset="0"/>
              </a:rPr>
              <a:t> Keep in a highly alkaline state (Hypochlorite Ion (</a:t>
            </a:r>
            <a:r>
              <a:rPr lang="en-US" sz="1500" dirty="0" err="1">
                <a:latin typeface="Arial" panose="020B0604020202020204" pitchFamily="34" charset="0"/>
                <a:ea typeface="Lato" panose="020F0502020204030203" pitchFamily="34" charset="0"/>
                <a:cs typeface="Arial" panose="020B0604020202020204" pitchFamily="34" charset="0"/>
              </a:rPr>
              <a:t>OCl</a:t>
            </a:r>
            <a:r>
              <a:rPr lang="en-US" sz="1500" dirty="0">
                <a:latin typeface="Arial" panose="020B0604020202020204" pitchFamily="34" charset="0"/>
                <a:ea typeface="Lato" panose="020F0502020204030203" pitchFamily="34" charset="0"/>
                <a:cs typeface="Arial" panose="020B0604020202020204" pitchFamily="34" charset="0"/>
              </a:rPr>
              <a:t>-) to prevent the release of toxic chlorine gas.</a:t>
            </a:r>
          </a:p>
          <a:p>
            <a:endParaRPr lang="en-US" sz="1500" b="1" dirty="0">
              <a:latin typeface="Arial" panose="020B0604020202020204" pitchFamily="34" charset="0"/>
              <a:ea typeface="Lato" panose="020F0502020204030203" pitchFamily="34" charset="0"/>
              <a:cs typeface="Arial" panose="020B0604020202020204" pitchFamily="34" charset="0"/>
            </a:endParaRPr>
          </a:p>
          <a:p>
            <a:r>
              <a:rPr lang="en-US" sz="1500" b="1" dirty="0">
                <a:latin typeface="Arial" panose="020B0604020202020204" pitchFamily="34" charset="0"/>
                <a:ea typeface="Lato" panose="020F0502020204030203" pitchFamily="34" charset="0"/>
                <a:cs typeface="Arial" panose="020B0604020202020204" pitchFamily="34" charset="0"/>
              </a:rPr>
              <a:t>Danger:</a:t>
            </a:r>
            <a:r>
              <a:rPr lang="en-US" sz="1500" dirty="0">
                <a:latin typeface="Arial" panose="020B0604020202020204" pitchFamily="34" charset="0"/>
                <a:ea typeface="Lato" panose="020F0502020204030203" pitchFamily="34" charset="0"/>
                <a:cs typeface="Arial" panose="020B0604020202020204" pitchFamily="34" charset="0"/>
              </a:rPr>
              <a:t> Mixing with strong acids (low pH) releases hazardous chlorine gas.</a:t>
            </a:r>
          </a:p>
          <a:p>
            <a:pPr marL="0" indent="0">
              <a:buNone/>
            </a:pPr>
            <a:endParaRPr lang="en-US" dirty="0">
              <a:latin typeface="Arial" panose="020B0604020202020204" pitchFamily="34" charset="0"/>
              <a:ea typeface="Lato" panose="020F0502020204030203" pitchFamily="34" charset="0"/>
              <a:cs typeface="Arial" panose="020B0604020202020204" pitchFamily="34" charset="0"/>
            </a:endParaRPr>
          </a:p>
          <a:p>
            <a:pPr lvl="2"/>
            <a:endParaRPr lang="en-US" dirty="0">
              <a:latin typeface="Arial" panose="020B0604020202020204" pitchFamily="34" charset="0"/>
              <a:ea typeface="Lato" panose="020F0502020204030203" pitchFamily="34" charset="0"/>
              <a:cs typeface="Arial" panose="020B0604020202020204" pitchFamily="34" charset="0"/>
            </a:endParaRPr>
          </a:p>
          <a:p>
            <a:pPr lvl="2"/>
            <a:endParaRPr lang="en-US" dirty="0">
              <a:latin typeface="Arial" panose="020B0604020202020204" pitchFamily="34" charset="0"/>
              <a:ea typeface="Lato" panose="020F0502020204030203" pitchFamily="34" charset="0"/>
              <a:cs typeface="Arial" panose="020B0604020202020204" pitchFamily="34" charset="0"/>
            </a:endParaRPr>
          </a:p>
          <a:p>
            <a:pPr lvl="2"/>
            <a:endParaRPr lang="en-US" dirty="0">
              <a:latin typeface="Arial" panose="020B0604020202020204" pitchFamily="34" charset="0"/>
              <a:ea typeface="Lato" panose="020F0502020204030203" pitchFamily="34" charset="0"/>
              <a:cs typeface="Arial" panose="020B0604020202020204" pitchFamily="34" charset="0"/>
            </a:endParaRPr>
          </a:p>
        </p:txBody>
      </p:sp>
      <p:sp>
        <p:nvSpPr>
          <p:cNvPr id="2" name="Title 1">
            <a:extLst>
              <a:ext uri="{FF2B5EF4-FFF2-40B4-BE49-F238E27FC236}">
                <a16:creationId xmlns:a16="http://schemas.microsoft.com/office/drawing/2014/main" id="{61B66F74-5AFB-F9B2-D69D-4FE82E338A34}"/>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007DC2"/>
                </a:solidFill>
                <a:latin typeface="Arial" panose="020B0604020202020204" pitchFamily="34" charset="0"/>
                <a:cs typeface="Arial" panose="020B0604020202020204" pitchFamily="34" charset="0"/>
              </a:rPr>
              <a:t>The Role of pH in Stain Removal</a:t>
            </a:r>
            <a:endParaRPr lang="en-US" sz="3500" b="1" dirty="0">
              <a:solidFill>
                <a:srgbClr val="007DC2"/>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1890717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56BBC-98A4-7A02-E0C2-B4F4FE50935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67E45F-6E6D-60B9-7F83-C53714AED04B}"/>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pPr/>
              <a:t>26</a:t>
            </a:fld>
            <a:endParaRPr lang="en-US" dirty="0"/>
          </a:p>
        </p:txBody>
      </p:sp>
      <p:sp>
        <p:nvSpPr>
          <p:cNvPr id="7" name="Content Placeholder 2">
            <a:extLst>
              <a:ext uri="{FF2B5EF4-FFF2-40B4-BE49-F238E27FC236}">
                <a16:creationId xmlns:a16="http://schemas.microsoft.com/office/drawing/2014/main" id="{2D49AEA9-72A1-D711-410D-0496D8783AB9}"/>
              </a:ext>
            </a:extLst>
          </p:cNvPr>
          <p:cNvSpPr txBox="1">
            <a:spLocks/>
          </p:cNvSpPr>
          <p:nvPr/>
        </p:nvSpPr>
        <p:spPr>
          <a:xfrm>
            <a:off x="495298" y="1208289"/>
            <a:ext cx="10963277" cy="5148061"/>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0B050"/>
                </a:solidFill>
                <a:latin typeface="Arial" panose="020B0604020202020204" pitchFamily="34" charset="0"/>
                <a:ea typeface="Lato" panose="020F0502020204030203" pitchFamily="34" charset="0"/>
                <a:cs typeface="Arial" panose="020B0604020202020204" pitchFamily="34" charset="0"/>
              </a:rPr>
              <a:t>Enzyme Activity Window</a:t>
            </a:r>
          </a:p>
          <a:p>
            <a:r>
              <a:rPr lang="en-US" sz="1500" b="1" dirty="0">
                <a:latin typeface="Arial" panose="020B0604020202020204" pitchFamily="34" charset="0"/>
                <a:ea typeface="Lato" panose="020F0502020204030203" pitchFamily="34" charset="0"/>
                <a:cs typeface="Arial" panose="020B0604020202020204" pitchFamily="34" charset="0"/>
              </a:rPr>
              <a:t>Optimal Range:</a:t>
            </a:r>
            <a:r>
              <a:rPr lang="en-US" sz="1500" dirty="0">
                <a:latin typeface="Arial" panose="020B0604020202020204" pitchFamily="34" charset="0"/>
                <a:ea typeface="Lato" panose="020F0502020204030203" pitchFamily="34" charset="0"/>
                <a:cs typeface="Arial" panose="020B0604020202020204" pitchFamily="34" charset="0"/>
              </a:rPr>
              <a:t> Detergent enzymes (Proteases, Lipases, etc.) are highly sensitive to temperature. </a:t>
            </a:r>
            <a:br>
              <a:rPr lang="en-US" sz="1500" dirty="0">
                <a:latin typeface="Arial" panose="020B0604020202020204" pitchFamily="34" charset="0"/>
                <a:ea typeface="Lato" panose="020F0502020204030203" pitchFamily="34" charset="0"/>
                <a:cs typeface="Arial" panose="020B0604020202020204" pitchFamily="34" charset="0"/>
              </a:rPr>
            </a:br>
            <a:r>
              <a:rPr lang="en-US" sz="1500" dirty="0">
                <a:latin typeface="Arial" panose="020B0604020202020204" pitchFamily="34" charset="0"/>
                <a:ea typeface="Lato" panose="020F0502020204030203" pitchFamily="34" charset="0"/>
                <a:cs typeface="Arial" panose="020B0604020202020204" pitchFamily="34" charset="0"/>
              </a:rPr>
              <a:t>They exhibit peak activity in the </a:t>
            </a:r>
            <a:r>
              <a:rPr lang="en-US" sz="1500" b="1" dirty="0">
                <a:latin typeface="Arial" panose="020B0604020202020204" pitchFamily="34" charset="0"/>
                <a:ea typeface="Lato" panose="020F0502020204030203" pitchFamily="34" charset="0"/>
                <a:cs typeface="Arial" panose="020B0604020202020204" pitchFamily="34" charset="0"/>
              </a:rPr>
              <a:t>warm-to-hot range (generally </a:t>
            </a:r>
            <a:r>
              <a:rPr lang="en-US" sz="1500" dirty="0">
                <a:latin typeface="Arial" panose="020B0604020202020204" pitchFamily="34" charset="0"/>
                <a:ea typeface="Lato" panose="020F0502020204030203" pitchFamily="34" charset="0"/>
                <a:cs typeface="Arial" panose="020B0604020202020204" pitchFamily="34" charset="0"/>
              </a:rPr>
              <a:t>30°C</a:t>
            </a:r>
            <a:r>
              <a:rPr lang="en-US" sz="1500" b="1" dirty="0">
                <a:latin typeface="Arial" panose="020B0604020202020204" pitchFamily="34" charset="0"/>
                <a:ea typeface="Lato" panose="020F0502020204030203" pitchFamily="34" charset="0"/>
                <a:cs typeface="Arial" panose="020B0604020202020204" pitchFamily="34" charset="0"/>
              </a:rPr>
              <a:t> to </a:t>
            </a:r>
            <a:r>
              <a:rPr lang="en-US" sz="1500" dirty="0">
                <a:latin typeface="Arial" panose="020B0604020202020204" pitchFamily="34" charset="0"/>
                <a:ea typeface="Lato" panose="020F0502020204030203" pitchFamily="34" charset="0"/>
                <a:cs typeface="Arial" panose="020B0604020202020204" pitchFamily="34" charset="0"/>
              </a:rPr>
              <a:t>60°C</a:t>
            </a:r>
            <a:r>
              <a:rPr lang="en-US" sz="1500" b="1" dirty="0">
                <a:latin typeface="Arial" panose="020B0604020202020204" pitchFamily="34" charset="0"/>
                <a:ea typeface="Lato" panose="020F0502020204030203" pitchFamily="34" charset="0"/>
                <a:cs typeface="Arial" panose="020B0604020202020204" pitchFamily="34" charset="0"/>
              </a:rPr>
              <a:t> or </a:t>
            </a:r>
            <a:r>
              <a:rPr lang="en-US" sz="1500" dirty="0">
                <a:latin typeface="Arial" panose="020B0604020202020204" pitchFamily="34" charset="0"/>
                <a:ea typeface="Lato" panose="020F0502020204030203" pitchFamily="34" charset="0"/>
                <a:cs typeface="Arial" panose="020B0604020202020204" pitchFamily="34" charset="0"/>
              </a:rPr>
              <a:t>86°F</a:t>
            </a:r>
            <a:r>
              <a:rPr lang="en-US" sz="1500" b="1" dirty="0">
                <a:latin typeface="Arial" panose="020B0604020202020204" pitchFamily="34" charset="0"/>
                <a:ea typeface="Lato" panose="020F0502020204030203" pitchFamily="34" charset="0"/>
                <a:cs typeface="Arial" panose="020B0604020202020204" pitchFamily="34" charset="0"/>
              </a:rPr>
              <a:t> to </a:t>
            </a:r>
            <a:r>
              <a:rPr lang="en-US" sz="1500" dirty="0">
                <a:latin typeface="Arial" panose="020B0604020202020204" pitchFamily="34" charset="0"/>
                <a:ea typeface="Lato" panose="020F0502020204030203" pitchFamily="34" charset="0"/>
                <a:cs typeface="Arial" panose="020B0604020202020204" pitchFamily="34" charset="0"/>
              </a:rPr>
              <a:t>140°F</a:t>
            </a:r>
            <a:r>
              <a:rPr lang="en-US" sz="1500" b="1" dirty="0">
                <a:latin typeface="Arial" panose="020B0604020202020204" pitchFamily="34" charset="0"/>
                <a:ea typeface="Lato" panose="020F0502020204030203" pitchFamily="34" charset="0"/>
                <a:cs typeface="Arial" panose="020B0604020202020204" pitchFamily="34" charset="0"/>
              </a:rPr>
              <a:t>)</a:t>
            </a:r>
            <a:r>
              <a:rPr lang="en-US" sz="1500" dirty="0">
                <a:latin typeface="Arial" panose="020B0604020202020204" pitchFamily="34" charset="0"/>
                <a:ea typeface="Lato" panose="020F0502020204030203" pitchFamily="34" charset="0"/>
                <a:cs typeface="Arial" panose="020B0604020202020204" pitchFamily="34" charset="0"/>
              </a:rPr>
              <a:t>.</a:t>
            </a:r>
          </a:p>
          <a:p>
            <a:r>
              <a:rPr lang="en-US" sz="1500" b="1" dirty="0">
                <a:latin typeface="Arial" panose="020B0604020202020204" pitchFamily="34" charset="0"/>
                <a:ea typeface="Lato" panose="020F0502020204030203" pitchFamily="34" charset="0"/>
                <a:cs typeface="Arial" panose="020B0604020202020204" pitchFamily="34" charset="0"/>
              </a:rPr>
              <a:t>Denaturation Risk:</a:t>
            </a:r>
            <a:r>
              <a:rPr lang="en-US" sz="1500" dirty="0">
                <a:latin typeface="Arial" panose="020B0604020202020204" pitchFamily="34" charset="0"/>
                <a:ea typeface="Lato" panose="020F0502020204030203" pitchFamily="34" charset="0"/>
                <a:cs typeface="Arial" panose="020B0604020202020204" pitchFamily="34" charset="0"/>
              </a:rPr>
              <a:t> Temperatures above the optimal range (e.g., boiling water) can cause enzymes to denature (change structure), rendering them permanently inactive. </a:t>
            </a:r>
          </a:p>
          <a:p>
            <a:endParaRPr lang="en-US" sz="1600" dirty="0">
              <a:latin typeface="Arial" panose="020B0604020202020204" pitchFamily="34" charset="0"/>
              <a:ea typeface="Lato" panose="020F0502020204030203" pitchFamily="34" charset="0"/>
              <a:cs typeface="Arial" panose="020B0604020202020204" pitchFamily="34" charset="0"/>
            </a:endParaRPr>
          </a:p>
          <a:p>
            <a:pPr marL="0" indent="0">
              <a:buNone/>
            </a:pPr>
            <a:r>
              <a:rPr lang="en-US" sz="1600" b="1" dirty="0">
                <a:solidFill>
                  <a:srgbClr val="00B050"/>
                </a:solidFill>
                <a:latin typeface="Arial" panose="020B0604020202020204" pitchFamily="34" charset="0"/>
                <a:ea typeface="Lato" panose="020F0502020204030203" pitchFamily="34" charset="0"/>
                <a:cs typeface="Arial" panose="020B0604020202020204" pitchFamily="34" charset="0"/>
              </a:rPr>
              <a:t>Bleach Activation and Sanitization</a:t>
            </a:r>
          </a:p>
          <a:p>
            <a:r>
              <a:rPr lang="en-US" sz="1500" b="1" dirty="0">
                <a:latin typeface="Arial" panose="020B0604020202020204" pitchFamily="34" charset="0"/>
                <a:ea typeface="Lato" panose="020F0502020204030203" pitchFamily="34" charset="0"/>
                <a:cs typeface="Arial" panose="020B0604020202020204" pitchFamily="34" charset="0"/>
              </a:rPr>
              <a:t>Oxygen Bleach (e.g., Sodium Percarbonate):</a:t>
            </a:r>
            <a:r>
              <a:rPr lang="en-US" sz="1500" dirty="0">
                <a:latin typeface="Arial" panose="020B0604020202020204" pitchFamily="34" charset="0"/>
                <a:ea typeface="Lato" panose="020F0502020204030203" pitchFamily="34" charset="0"/>
                <a:cs typeface="Arial" panose="020B0604020202020204" pitchFamily="34" charset="0"/>
              </a:rPr>
              <a:t> Requires elevated temperatures (60°C or 140°F) for optimal activation, where the resulting peracetic acid or hydrogen peroxide species are most reactive.</a:t>
            </a:r>
          </a:p>
          <a:p>
            <a:r>
              <a:rPr lang="en-US" sz="1500" b="1" dirty="0">
                <a:latin typeface="Arial" panose="020B0604020202020204" pitchFamily="34" charset="0"/>
                <a:ea typeface="Lato" panose="020F0502020204030203" pitchFamily="34" charset="0"/>
                <a:cs typeface="Arial" panose="020B0604020202020204" pitchFamily="34" charset="0"/>
              </a:rPr>
              <a:t>Sanitization:</a:t>
            </a:r>
            <a:r>
              <a:rPr lang="en-US" sz="1500" dirty="0">
                <a:latin typeface="Arial" panose="020B0604020202020204" pitchFamily="34" charset="0"/>
                <a:ea typeface="Lato" panose="020F0502020204030203" pitchFamily="34" charset="0"/>
                <a:cs typeface="Arial" panose="020B0604020202020204" pitchFamily="34" charset="0"/>
              </a:rPr>
              <a:t> High temperatures (&gt;60°C) are necessary to achieve effective thermal sanitization and kill bacteria and mites, even without chemical sanitizers.</a:t>
            </a:r>
          </a:p>
          <a:p>
            <a:endParaRPr lang="en-US" sz="1600" dirty="0">
              <a:latin typeface="Arial" panose="020B0604020202020204" pitchFamily="34" charset="0"/>
              <a:ea typeface="Lato" panose="020F0502020204030203" pitchFamily="34" charset="0"/>
              <a:cs typeface="Arial" panose="020B0604020202020204" pitchFamily="34" charset="0"/>
            </a:endParaRPr>
          </a:p>
          <a:p>
            <a:pPr marL="0" indent="0">
              <a:buNone/>
            </a:pPr>
            <a:r>
              <a:rPr lang="en-US" sz="1600" b="1" dirty="0">
                <a:solidFill>
                  <a:srgbClr val="00B050"/>
                </a:solidFill>
                <a:latin typeface="Arial" panose="020B0604020202020204" pitchFamily="34" charset="0"/>
                <a:ea typeface="Lato" panose="020F0502020204030203" pitchFamily="34" charset="0"/>
                <a:cs typeface="Arial" panose="020B0604020202020204" pitchFamily="34" charset="0"/>
              </a:rPr>
              <a:t>The Cold Water Trade-Off</a:t>
            </a:r>
          </a:p>
          <a:p>
            <a:r>
              <a:rPr lang="en-US" sz="1500" b="1" dirty="0">
                <a:latin typeface="Arial" panose="020B0604020202020204" pitchFamily="34" charset="0"/>
                <a:ea typeface="Lato" panose="020F0502020204030203" pitchFamily="34" charset="0"/>
                <a:cs typeface="Arial" panose="020B0604020202020204" pitchFamily="34" charset="0"/>
              </a:rPr>
              <a:t>Modern Formulations:</a:t>
            </a:r>
            <a:r>
              <a:rPr lang="en-US" sz="1500" dirty="0">
                <a:latin typeface="Arial" panose="020B0604020202020204" pitchFamily="34" charset="0"/>
                <a:ea typeface="Lato" panose="020F0502020204030203" pitchFamily="34" charset="0"/>
                <a:cs typeface="Arial" panose="020B0604020202020204" pitchFamily="34" charset="0"/>
              </a:rPr>
              <a:t> Cold-water detergents use specialized, low-foaming surfactants and cold-adapted enzymes to work efficiently at 15°C (60°F) or lower.</a:t>
            </a:r>
          </a:p>
          <a:p>
            <a:r>
              <a:rPr lang="en-US" sz="1500" b="1" dirty="0">
                <a:latin typeface="Arial" panose="020B0604020202020204" pitchFamily="34" charset="0"/>
                <a:ea typeface="Lato" panose="020F0502020204030203" pitchFamily="34" charset="0"/>
                <a:cs typeface="Arial" panose="020B0604020202020204" pitchFamily="34" charset="0"/>
              </a:rPr>
              <a:t>Limitations:</a:t>
            </a:r>
            <a:r>
              <a:rPr lang="en-US" sz="1500" dirty="0">
                <a:latin typeface="Arial" panose="020B0604020202020204" pitchFamily="34" charset="0"/>
                <a:ea typeface="Lato" panose="020F0502020204030203" pitchFamily="34" charset="0"/>
                <a:cs typeface="Arial" panose="020B0604020202020204" pitchFamily="34" charset="0"/>
              </a:rPr>
              <a:t> Cold water is less effective against heavy grease, oils, and certain protein/starch combinations compared to warmer washes, making pre-treatment or specialized agents necessary.</a:t>
            </a:r>
          </a:p>
          <a:p>
            <a:pPr marL="0" indent="0">
              <a:buNone/>
            </a:pPr>
            <a:endParaRPr lang="en-US" dirty="0">
              <a:latin typeface="Arial" panose="020B0604020202020204" pitchFamily="34" charset="0"/>
              <a:ea typeface="Lato" panose="020F0502020204030203" pitchFamily="34" charset="0"/>
              <a:cs typeface="Arial" panose="020B0604020202020204" pitchFamily="34" charset="0"/>
            </a:endParaRPr>
          </a:p>
          <a:p>
            <a:pPr lvl="2"/>
            <a:endParaRPr lang="en-US" dirty="0">
              <a:latin typeface="Arial" panose="020B0604020202020204" pitchFamily="34" charset="0"/>
              <a:ea typeface="Lato" panose="020F0502020204030203" pitchFamily="34" charset="0"/>
              <a:cs typeface="Arial" panose="020B0604020202020204" pitchFamily="34" charset="0"/>
            </a:endParaRPr>
          </a:p>
          <a:p>
            <a:pPr lvl="2"/>
            <a:endParaRPr lang="en-US" dirty="0">
              <a:latin typeface="Arial" panose="020B0604020202020204" pitchFamily="34" charset="0"/>
              <a:ea typeface="Lato" panose="020F0502020204030203" pitchFamily="34" charset="0"/>
              <a:cs typeface="Arial" panose="020B0604020202020204" pitchFamily="34" charset="0"/>
            </a:endParaRPr>
          </a:p>
          <a:p>
            <a:pPr lvl="2"/>
            <a:endParaRPr lang="en-US" dirty="0">
              <a:latin typeface="Arial" panose="020B0604020202020204" pitchFamily="34" charset="0"/>
              <a:ea typeface="Lato" panose="020F0502020204030203" pitchFamily="34" charset="0"/>
              <a:cs typeface="Arial" panose="020B0604020202020204" pitchFamily="34" charset="0"/>
            </a:endParaRPr>
          </a:p>
        </p:txBody>
      </p:sp>
      <p:sp>
        <p:nvSpPr>
          <p:cNvPr id="2" name="Title 1">
            <a:extLst>
              <a:ext uri="{FF2B5EF4-FFF2-40B4-BE49-F238E27FC236}">
                <a16:creationId xmlns:a16="http://schemas.microsoft.com/office/drawing/2014/main" id="{03511079-C8B9-79BC-30B6-280BB81561BB}"/>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007DC2"/>
                </a:solidFill>
                <a:latin typeface="Arial" panose="020B0604020202020204" pitchFamily="34" charset="0"/>
                <a:cs typeface="Arial" panose="020B0604020202020204" pitchFamily="34" charset="0"/>
              </a:rPr>
              <a:t>Temperature Strategy: Hot vs. Cold</a:t>
            </a:r>
            <a:endParaRPr lang="en-US" sz="3500" b="1" dirty="0">
              <a:solidFill>
                <a:srgbClr val="007DC2"/>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1491810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3AECE-460D-BCBD-3529-E9C0EFF837AB}"/>
            </a:ext>
          </a:extLst>
        </p:cNvPr>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B902B702-A28E-4CF0-5E4A-6F6E07EA6C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ED60F2-A9CF-136F-E7D1-D2E57D80FF9E}"/>
              </a:ext>
            </a:extLst>
          </p:cNvPr>
          <p:cNvSpPr>
            <a:spLocks noGrp="1"/>
          </p:cNvSpPr>
          <p:nvPr>
            <p:ph type="title"/>
          </p:nvPr>
        </p:nvSpPr>
        <p:spPr>
          <a:xfrm>
            <a:off x="831850" y="988523"/>
            <a:ext cx="10515600" cy="2852737"/>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Pre-Treatment</a:t>
            </a:r>
          </a:p>
        </p:txBody>
      </p:sp>
      <p:sp>
        <p:nvSpPr>
          <p:cNvPr id="7" name="TextBox 6">
            <a:extLst>
              <a:ext uri="{FF2B5EF4-FFF2-40B4-BE49-F238E27FC236}">
                <a16:creationId xmlns:a16="http://schemas.microsoft.com/office/drawing/2014/main" id="{970048CE-9263-7C54-307C-ADE59D28198D}"/>
              </a:ext>
            </a:extLst>
          </p:cNvPr>
          <p:cNvSpPr txBox="1"/>
          <p:nvPr/>
        </p:nvSpPr>
        <p:spPr>
          <a:xfrm>
            <a:off x="9462499" y="6396379"/>
            <a:ext cx="2607994" cy="461665"/>
          </a:xfrm>
          <a:prstGeom prst="rect">
            <a:avLst/>
          </a:prstGeom>
          <a:noFill/>
        </p:spPr>
        <p:txBody>
          <a:bodyPr wrap="square" rtlCol="0" anchor="ctr">
            <a:spAutoFit/>
          </a:bodyPr>
          <a:lstStyle/>
          <a:p>
            <a:pPr algn="r"/>
            <a:r>
              <a:rPr lang="en-US" sz="2400" dirty="0">
                <a:solidFill>
                  <a:schemeClr val="bg1"/>
                </a:solidFill>
                <a:latin typeface="Arial" panose="020B0604020202020204" pitchFamily="34" charset="0"/>
                <a:cs typeface="Arial" panose="020B0604020202020204" pitchFamily="34" charset="0"/>
              </a:rPr>
              <a:t>#</a:t>
            </a:r>
            <a:r>
              <a:rPr lang="en-US" sz="2400" dirty="0" err="1">
                <a:solidFill>
                  <a:schemeClr val="bg1"/>
                </a:solidFill>
                <a:latin typeface="Arial" panose="020B0604020202020204" pitchFamily="34" charset="0"/>
                <a:cs typeface="Arial" panose="020B0604020202020204" pitchFamily="34" charset="0"/>
              </a:rPr>
              <a:t>washdryfold</a:t>
            </a:r>
            <a:endParaRPr lang="en-US" sz="24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3176F90-024C-D4E9-00E2-3B34ADFA3A12}"/>
              </a:ext>
            </a:extLst>
          </p:cNvPr>
          <p:cNvPicPr>
            <a:picLocks noChangeAspect="1"/>
          </p:cNvPicPr>
          <p:nvPr/>
        </p:nvPicPr>
        <p:blipFill>
          <a:blip r:embed="rId3"/>
          <a:stretch>
            <a:fillRect/>
          </a:stretch>
        </p:blipFill>
        <p:spPr>
          <a:xfrm>
            <a:off x="4819694" y="666364"/>
            <a:ext cx="4820323" cy="5525271"/>
          </a:xfrm>
          <a:prstGeom prst="rect">
            <a:avLst/>
          </a:prstGeom>
        </p:spPr>
      </p:pic>
      <p:pic>
        <p:nvPicPr>
          <p:cNvPr id="6" name="Picture 5">
            <a:extLst>
              <a:ext uri="{FF2B5EF4-FFF2-40B4-BE49-F238E27FC236}">
                <a16:creationId xmlns:a16="http://schemas.microsoft.com/office/drawing/2014/main" id="{2F2C9AC9-8B3B-ADF7-8C0F-D82E5C98EB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631" y="5400826"/>
            <a:ext cx="2058138" cy="911258"/>
          </a:xfrm>
          <a:prstGeom prst="rect">
            <a:avLst/>
          </a:prstGeom>
        </p:spPr>
      </p:pic>
    </p:spTree>
    <p:extLst>
      <p:ext uri="{BB962C8B-B14F-4D97-AF65-F5344CB8AC3E}">
        <p14:creationId xmlns:p14="http://schemas.microsoft.com/office/powerpoint/2010/main" val="2592154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C3397-A582-AC15-6646-D4EC879AC57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7047161-1EC9-586D-4795-AA169C254F2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flipH="1">
            <a:off x="8037095" y="3791827"/>
            <a:ext cx="4152946" cy="2622273"/>
          </a:xfrm>
          <a:prstGeom prst="rect">
            <a:avLst/>
          </a:prstGeom>
        </p:spPr>
      </p:pic>
      <p:sp>
        <p:nvSpPr>
          <p:cNvPr id="4" name="Slide Number Placeholder 3">
            <a:extLst>
              <a:ext uri="{FF2B5EF4-FFF2-40B4-BE49-F238E27FC236}">
                <a16:creationId xmlns:a16="http://schemas.microsoft.com/office/drawing/2014/main" id="{F6D07323-41A7-9DD4-F7E5-10EBC38FC819}"/>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pPr/>
              <a:t>28</a:t>
            </a:fld>
            <a:endParaRPr lang="en-US" dirty="0"/>
          </a:p>
        </p:txBody>
      </p:sp>
      <p:sp>
        <p:nvSpPr>
          <p:cNvPr id="7" name="Content Placeholder 2">
            <a:extLst>
              <a:ext uri="{FF2B5EF4-FFF2-40B4-BE49-F238E27FC236}">
                <a16:creationId xmlns:a16="http://schemas.microsoft.com/office/drawing/2014/main" id="{A69618CC-7830-9074-E840-E78241C66ECC}"/>
              </a:ext>
            </a:extLst>
          </p:cNvPr>
          <p:cNvSpPr txBox="1">
            <a:spLocks/>
          </p:cNvSpPr>
          <p:nvPr/>
        </p:nvSpPr>
        <p:spPr>
          <a:xfrm>
            <a:off x="499325" y="1165384"/>
            <a:ext cx="11187849" cy="5148061"/>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0B050"/>
                </a:solidFill>
                <a:latin typeface="Arial" panose="020B0604020202020204" pitchFamily="34" charset="0"/>
                <a:ea typeface="Lato" panose="020F0502020204030203" pitchFamily="34" charset="0"/>
                <a:cs typeface="Arial" panose="020B0604020202020204" pitchFamily="34" charset="0"/>
              </a:rPr>
              <a:t>What is Pre-treatment?</a:t>
            </a:r>
          </a:p>
          <a:p>
            <a:r>
              <a:rPr lang="en-US" sz="1500" dirty="0">
                <a:latin typeface="Arial" panose="020B0604020202020204" pitchFamily="34" charset="0"/>
                <a:ea typeface="Lato" panose="020F0502020204030203" pitchFamily="34" charset="0"/>
                <a:cs typeface="Arial" panose="020B0604020202020204" pitchFamily="34" charset="0"/>
              </a:rPr>
              <a:t>Applying a specialized, high-concentration cleaning agent directly to a stain </a:t>
            </a:r>
            <a:r>
              <a:rPr lang="en-US" sz="1500" i="1" dirty="0">
                <a:latin typeface="Arial" panose="020B0604020202020204" pitchFamily="34" charset="0"/>
                <a:ea typeface="Lato" panose="020F0502020204030203" pitchFamily="34" charset="0"/>
                <a:cs typeface="Arial" panose="020B0604020202020204" pitchFamily="34" charset="0"/>
              </a:rPr>
              <a:t>before</a:t>
            </a:r>
            <a:r>
              <a:rPr lang="en-US" sz="1500" dirty="0">
                <a:latin typeface="Arial" panose="020B0604020202020204" pitchFamily="34" charset="0"/>
                <a:ea typeface="Lato" panose="020F0502020204030203" pitchFamily="34" charset="0"/>
                <a:cs typeface="Arial" panose="020B0604020202020204" pitchFamily="34" charset="0"/>
              </a:rPr>
              <a:t> the main wash cycle. </a:t>
            </a:r>
            <a:br>
              <a:rPr lang="en-US" sz="1500" dirty="0">
                <a:latin typeface="Arial" panose="020B0604020202020204" pitchFamily="34" charset="0"/>
                <a:ea typeface="Lato" panose="020F0502020204030203" pitchFamily="34" charset="0"/>
                <a:cs typeface="Arial" panose="020B0604020202020204" pitchFamily="34" charset="0"/>
              </a:rPr>
            </a:br>
            <a:r>
              <a:rPr lang="en-US" sz="1500" dirty="0">
                <a:latin typeface="Arial" panose="020B0604020202020204" pitchFamily="34" charset="0"/>
                <a:ea typeface="Lato" panose="020F0502020204030203" pitchFamily="34" charset="0"/>
                <a:cs typeface="Arial" panose="020B0604020202020204" pitchFamily="34" charset="0"/>
              </a:rPr>
              <a:t>This is also known as "spotting" in professional settings.</a:t>
            </a:r>
          </a:p>
          <a:p>
            <a:r>
              <a:rPr lang="en-US" sz="1500" b="1" dirty="0">
                <a:latin typeface="Arial" panose="020B0604020202020204" pitchFamily="34" charset="0"/>
                <a:ea typeface="Lato" panose="020F0502020204030203" pitchFamily="34" charset="0"/>
                <a:cs typeface="Arial" panose="020B0604020202020204" pitchFamily="34" charset="0"/>
              </a:rPr>
              <a:t>Goal:</a:t>
            </a:r>
            <a:r>
              <a:rPr lang="en-US" sz="1500" dirty="0">
                <a:latin typeface="Arial" panose="020B0604020202020204" pitchFamily="34" charset="0"/>
                <a:ea typeface="Lato" panose="020F0502020204030203" pitchFamily="34" charset="0"/>
                <a:cs typeface="Arial" panose="020B0604020202020204" pitchFamily="34" charset="0"/>
              </a:rPr>
              <a:t> To break the chemical bond between the stain and the fabric fiber while the stain is still localized.</a:t>
            </a:r>
          </a:p>
          <a:p>
            <a:pPr marL="0" indent="0">
              <a:buNone/>
            </a:pPr>
            <a:endParaRPr lang="en-US" sz="1600" b="1" dirty="0">
              <a:latin typeface="Arial" panose="020B0604020202020204" pitchFamily="34" charset="0"/>
              <a:ea typeface="Lato" panose="020F0502020204030203" pitchFamily="34" charset="0"/>
              <a:cs typeface="Arial" panose="020B0604020202020204" pitchFamily="34" charset="0"/>
            </a:endParaRPr>
          </a:p>
          <a:p>
            <a:pPr marL="0" indent="0">
              <a:buNone/>
            </a:pPr>
            <a:r>
              <a:rPr lang="en-US" sz="1600" b="1" dirty="0">
                <a:solidFill>
                  <a:srgbClr val="00B050"/>
                </a:solidFill>
                <a:latin typeface="Arial" panose="020B0604020202020204" pitchFamily="34" charset="0"/>
                <a:ea typeface="Lato" panose="020F0502020204030203" pitchFamily="34" charset="0"/>
                <a:cs typeface="Arial" panose="020B0604020202020204" pitchFamily="34" charset="0"/>
              </a:rPr>
              <a:t>The Chemical Advantage</a:t>
            </a:r>
          </a:p>
          <a:p>
            <a:r>
              <a:rPr lang="en-US" sz="1500" b="1" dirty="0">
                <a:latin typeface="Arial" panose="020B0604020202020204" pitchFamily="34" charset="0"/>
                <a:ea typeface="Lato" panose="020F0502020204030203" pitchFamily="34" charset="0"/>
                <a:cs typeface="Arial" panose="020B0604020202020204" pitchFamily="34" charset="0"/>
              </a:rPr>
              <a:t>Concentration is Key:</a:t>
            </a:r>
            <a:r>
              <a:rPr lang="en-US" sz="1500" dirty="0">
                <a:latin typeface="Arial" panose="020B0604020202020204" pitchFamily="34" charset="0"/>
                <a:ea typeface="Lato" panose="020F0502020204030203" pitchFamily="34" charset="0"/>
                <a:cs typeface="Arial" panose="020B0604020202020204" pitchFamily="34" charset="0"/>
              </a:rPr>
              <a:t> The pre-treatment formula is applied undiluted or highly concentrated, overwhelming the stain with surfactants, solvents, and enzymes.</a:t>
            </a:r>
          </a:p>
          <a:p>
            <a:r>
              <a:rPr lang="en-US" sz="1500" b="1" dirty="0">
                <a:latin typeface="Arial" panose="020B0604020202020204" pitchFamily="34" charset="0"/>
                <a:ea typeface="Lato" panose="020F0502020204030203" pitchFamily="34" charset="0"/>
                <a:cs typeface="Arial" panose="020B0604020202020204" pitchFamily="34" charset="0"/>
              </a:rPr>
              <a:t>Time:</a:t>
            </a:r>
            <a:r>
              <a:rPr lang="en-US" sz="1500" dirty="0">
                <a:latin typeface="Arial" panose="020B0604020202020204" pitchFamily="34" charset="0"/>
                <a:ea typeface="Lato" panose="020F0502020204030203" pitchFamily="34" charset="0"/>
                <a:cs typeface="Arial" panose="020B0604020202020204" pitchFamily="34" charset="0"/>
              </a:rPr>
              <a:t> Pre-treating grants the necessary soak time (e.g., 5-30 minutes) for enzymes and solvents to work. Time is essential for </a:t>
            </a:r>
            <a:r>
              <a:rPr lang="en-US" sz="1500" b="1" dirty="0">
                <a:latin typeface="Arial" panose="020B0604020202020204" pitchFamily="34" charset="0"/>
                <a:ea typeface="Lato" panose="020F0502020204030203" pitchFamily="34" charset="0"/>
                <a:cs typeface="Arial" panose="020B0604020202020204" pitchFamily="34" charset="0"/>
              </a:rPr>
              <a:t>enzymatic hydrolysis</a:t>
            </a:r>
            <a:r>
              <a:rPr lang="en-US" sz="1500" dirty="0">
                <a:latin typeface="Arial" panose="020B0604020202020204" pitchFamily="34" charset="0"/>
                <a:ea typeface="Lato" panose="020F0502020204030203" pitchFamily="34" charset="0"/>
                <a:cs typeface="Arial" panose="020B0604020202020204" pitchFamily="34" charset="0"/>
              </a:rPr>
              <a:t> —breaking large, insoluble molecules (proteins, starches, fats) into smaller, water-soluble pieces.</a:t>
            </a:r>
          </a:p>
          <a:p>
            <a:r>
              <a:rPr lang="en-US" sz="1500" b="1" dirty="0">
                <a:latin typeface="Arial" panose="020B0604020202020204" pitchFamily="34" charset="0"/>
                <a:ea typeface="Lato" panose="020F0502020204030203" pitchFamily="34" charset="0"/>
                <a:cs typeface="Arial" panose="020B0604020202020204" pitchFamily="34" charset="0"/>
              </a:rPr>
              <a:t>Targeted Solvent Action:</a:t>
            </a:r>
            <a:r>
              <a:rPr lang="en-US" sz="1500" dirty="0">
                <a:latin typeface="Arial" panose="020B0604020202020204" pitchFamily="34" charset="0"/>
                <a:ea typeface="Lato" panose="020F0502020204030203" pitchFamily="34" charset="0"/>
                <a:cs typeface="Arial" panose="020B0604020202020204" pitchFamily="34" charset="0"/>
              </a:rPr>
              <a:t> Specific stains (e.g., ink, oil, paint) often require organic solvents (e.g., alcohols, glycol ethers) that are not present in the main wash detergent. Pre-treatment allows for precise solvent application.</a:t>
            </a:r>
          </a:p>
          <a:p>
            <a:pPr marL="0" indent="0">
              <a:buNone/>
            </a:pPr>
            <a:endParaRPr lang="en-US" sz="1600" dirty="0">
              <a:latin typeface="Arial" panose="020B0604020202020204" pitchFamily="34" charset="0"/>
              <a:ea typeface="Lato" panose="020F0502020204030203" pitchFamily="34" charset="0"/>
              <a:cs typeface="Arial" panose="020B0604020202020204" pitchFamily="34" charset="0"/>
            </a:endParaRPr>
          </a:p>
          <a:p>
            <a:pPr marL="0" indent="0">
              <a:buNone/>
            </a:pPr>
            <a:r>
              <a:rPr lang="en-US" sz="1600" b="1" dirty="0">
                <a:solidFill>
                  <a:srgbClr val="00B050"/>
                </a:solidFill>
                <a:latin typeface="Arial" panose="020B0604020202020204" pitchFamily="34" charset="0"/>
                <a:ea typeface="Lato" panose="020F0502020204030203" pitchFamily="34" charset="0"/>
                <a:cs typeface="Arial" panose="020B0604020202020204" pitchFamily="34" charset="0"/>
              </a:rPr>
              <a:t>Prevent Set In Stains</a:t>
            </a:r>
          </a:p>
          <a:p>
            <a:r>
              <a:rPr lang="en-US" sz="1500" dirty="0">
                <a:latin typeface="Arial" panose="020B0604020202020204" pitchFamily="34" charset="0"/>
                <a:ea typeface="Lato" panose="020F0502020204030203" pitchFamily="34" charset="0"/>
                <a:cs typeface="Arial" panose="020B0604020202020204" pitchFamily="34" charset="0"/>
              </a:rPr>
              <a:t>Stains, especially blood, protein, and tannin-based ones, can be chemically </a:t>
            </a:r>
            <a:r>
              <a:rPr lang="en-US" sz="1500" i="1" dirty="0">
                <a:latin typeface="Arial" panose="020B0604020202020204" pitchFamily="34" charset="0"/>
                <a:ea typeface="Lato" panose="020F0502020204030203" pitchFamily="34" charset="0"/>
                <a:cs typeface="Arial" panose="020B0604020202020204" pitchFamily="34" charset="0"/>
              </a:rPr>
              <a:t>set</a:t>
            </a:r>
            <a:r>
              <a:rPr lang="en-US" sz="1500" dirty="0">
                <a:latin typeface="Arial" panose="020B0604020202020204" pitchFamily="34" charset="0"/>
                <a:ea typeface="Lato" panose="020F0502020204030203" pitchFamily="34" charset="0"/>
                <a:cs typeface="Arial" panose="020B0604020202020204" pitchFamily="34" charset="0"/>
              </a:rPr>
              <a:t> (fixed) </a:t>
            </a:r>
            <a:br>
              <a:rPr lang="en-US" sz="1500" dirty="0">
                <a:latin typeface="Arial" panose="020B0604020202020204" pitchFamily="34" charset="0"/>
                <a:ea typeface="Lato" panose="020F0502020204030203" pitchFamily="34" charset="0"/>
                <a:cs typeface="Arial" panose="020B0604020202020204" pitchFamily="34" charset="0"/>
              </a:rPr>
            </a:br>
            <a:r>
              <a:rPr lang="en-US" sz="1500" dirty="0">
                <a:latin typeface="Arial" panose="020B0604020202020204" pitchFamily="34" charset="0"/>
                <a:ea typeface="Lato" panose="020F0502020204030203" pitchFamily="34" charset="0"/>
                <a:cs typeface="Arial" panose="020B0604020202020204" pitchFamily="34" charset="0"/>
              </a:rPr>
              <a:t>permanently by heat or strong alkalinity.</a:t>
            </a:r>
          </a:p>
          <a:p>
            <a:r>
              <a:rPr lang="en-US" sz="1500" dirty="0">
                <a:latin typeface="Arial" panose="020B0604020202020204" pitchFamily="34" charset="0"/>
                <a:ea typeface="Lato" panose="020F0502020204030203" pitchFamily="34" charset="0"/>
                <a:cs typeface="Arial" panose="020B0604020202020204" pitchFamily="34" charset="0"/>
              </a:rPr>
              <a:t>Pre-treating allows the use of appropriate cold or pH-neutral agents to dissolve the </a:t>
            </a:r>
            <a:br>
              <a:rPr lang="en-US" sz="1500" dirty="0">
                <a:latin typeface="Arial" panose="020B0604020202020204" pitchFamily="34" charset="0"/>
                <a:ea typeface="Lato" panose="020F0502020204030203" pitchFamily="34" charset="0"/>
                <a:cs typeface="Arial" panose="020B0604020202020204" pitchFamily="34" charset="0"/>
              </a:rPr>
            </a:br>
            <a:r>
              <a:rPr lang="en-US" sz="1500" dirty="0">
                <a:latin typeface="Arial" panose="020B0604020202020204" pitchFamily="34" charset="0"/>
                <a:ea typeface="Lato" panose="020F0502020204030203" pitchFamily="34" charset="0"/>
                <a:cs typeface="Arial" panose="020B0604020202020204" pitchFamily="34" charset="0"/>
              </a:rPr>
              <a:t>stain before the garment enters a hot, alkaline main wash</a:t>
            </a:r>
            <a:r>
              <a:rPr lang="en-US" sz="1600" dirty="0">
                <a:latin typeface="Arial" panose="020B0604020202020204" pitchFamily="34" charset="0"/>
                <a:ea typeface="Lato" panose="020F0502020204030203"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548640" lvl="2" indent="0">
              <a:buNone/>
            </a:pPr>
            <a:endParaRPr lang="en-US" dirty="0">
              <a:latin typeface="Arial" panose="020B0604020202020204" pitchFamily="34" charset="0"/>
              <a:ea typeface="Lato" panose="020F0502020204030203" pitchFamily="34" charset="0"/>
              <a:cs typeface="Arial" panose="020B0604020202020204" pitchFamily="34" charset="0"/>
            </a:endParaRPr>
          </a:p>
          <a:p>
            <a:pPr lvl="2"/>
            <a:endParaRPr lang="en-US" dirty="0">
              <a:latin typeface="Arial" panose="020B0604020202020204" pitchFamily="34" charset="0"/>
              <a:ea typeface="Lato" panose="020F0502020204030203" pitchFamily="34" charset="0"/>
              <a:cs typeface="Arial" panose="020B0604020202020204" pitchFamily="34" charset="0"/>
            </a:endParaRPr>
          </a:p>
          <a:p>
            <a:pPr lvl="2"/>
            <a:endParaRPr lang="en-US" dirty="0">
              <a:latin typeface="Arial" panose="020B0604020202020204" pitchFamily="34" charset="0"/>
              <a:ea typeface="Lato" panose="020F0502020204030203" pitchFamily="34" charset="0"/>
              <a:cs typeface="Arial" panose="020B0604020202020204" pitchFamily="34" charset="0"/>
            </a:endParaRPr>
          </a:p>
        </p:txBody>
      </p:sp>
      <p:sp>
        <p:nvSpPr>
          <p:cNvPr id="2" name="Title 1">
            <a:extLst>
              <a:ext uri="{FF2B5EF4-FFF2-40B4-BE49-F238E27FC236}">
                <a16:creationId xmlns:a16="http://schemas.microsoft.com/office/drawing/2014/main" id="{606938F7-D2F4-8069-5953-AA8D1E84A15D}"/>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007DC2"/>
                </a:solidFill>
                <a:latin typeface="Arial" panose="020B0604020202020204" pitchFamily="34" charset="0"/>
                <a:cs typeface="Arial" panose="020B0604020202020204" pitchFamily="34" charset="0"/>
              </a:rPr>
              <a:t>The Power of Pre-Treatment (Spotting)</a:t>
            </a:r>
            <a:endParaRPr lang="en-US" sz="3500" b="1" dirty="0">
              <a:solidFill>
                <a:srgbClr val="007DC2"/>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2430245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5074E-0DE2-E9D5-9358-86BB62D7C65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EEA1BA-D504-41AA-15D5-AD97925756A9}"/>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pPr/>
              <a:t>29</a:t>
            </a:fld>
            <a:endParaRPr lang="en-US" dirty="0"/>
          </a:p>
        </p:txBody>
      </p:sp>
      <p:sp>
        <p:nvSpPr>
          <p:cNvPr id="7" name="Content Placeholder 2">
            <a:extLst>
              <a:ext uri="{FF2B5EF4-FFF2-40B4-BE49-F238E27FC236}">
                <a16:creationId xmlns:a16="http://schemas.microsoft.com/office/drawing/2014/main" id="{2C0027DF-CD09-F385-F1A6-D5A945330FED}"/>
              </a:ext>
            </a:extLst>
          </p:cNvPr>
          <p:cNvSpPr txBox="1">
            <a:spLocks/>
          </p:cNvSpPr>
          <p:nvPr/>
        </p:nvSpPr>
        <p:spPr>
          <a:xfrm>
            <a:off x="463114" y="1166409"/>
            <a:ext cx="11633202" cy="5148061"/>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0B050"/>
                </a:solidFill>
                <a:latin typeface="Arial" panose="020B0604020202020204" pitchFamily="34" charset="0"/>
                <a:ea typeface="Lato" panose="020F0502020204030203" pitchFamily="34" charset="0"/>
                <a:cs typeface="Arial" panose="020B0604020202020204" pitchFamily="34" charset="0"/>
              </a:rPr>
              <a:t>Reduction of Re-Wash</a:t>
            </a:r>
          </a:p>
          <a:p>
            <a:r>
              <a:rPr lang="en-US" b="1" dirty="0">
                <a:latin typeface="Arial" panose="020B0604020202020204" pitchFamily="34" charset="0"/>
                <a:ea typeface="Lato" panose="020F0502020204030203" pitchFamily="34" charset="0"/>
                <a:cs typeface="Arial" panose="020B0604020202020204" pitchFamily="34" charset="0"/>
              </a:rPr>
              <a:t>The Cost of Failure:</a:t>
            </a:r>
            <a:r>
              <a:rPr lang="en-US" dirty="0">
                <a:latin typeface="Arial" panose="020B0604020202020204" pitchFamily="34" charset="0"/>
                <a:ea typeface="Lato" panose="020F0502020204030203" pitchFamily="34" charset="0"/>
                <a:cs typeface="Arial" panose="020B0604020202020204" pitchFamily="34" charset="0"/>
              </a:rPr>
              <a:t> In a laundromat or commercial facility, a garment that requires rewashing due to a missed stain </a:t>
            </a:r>
            <a:br>
              <a:rPr lang="en-US" dirty="0">
                <a:latin typeface="Arial" panose="020B0604020202020204" pitchFamily="34" charset="0"/>
                <a:ea typeface="Lato" panose="020F0502020204030203" pitchFamily="34" charset="0"/>
                <a:cs typeface="Arial" panose="020B0604020202020204" pitchFamily="34" charset="0"/>
              </a:rPr>
            </a:br>
            <a:r>
              <a:rPr lang="en-US" dirty="0">
                <a:latin typeface="Arial" panose="020B0604020202020204" pitchFamily="34" charset="0"/>
                <a:ea typeface="Lato" panose="020F0502020204030203" pitchFamily="34" charset="0"/>
                <a:cs typeface="Arial" panose="020B0604020202020204" pitchFamily="34" charset="0"/>
              </a:rPr>
              <a:t>incurs costs in labor, water, energy, and chemicals for a second cycle.</a:t>
            </a:r>
          </a:p>
          <a:p>
            <a:r>
              <a:rPr lang="en-US" b="1" dirty="0">
                <a:latin typeface="Arial" panose="020B0604020202020204" pitchFamily="34" charset="0"/>
                <a:ea typeface="Lato" panose="020F0502020204030203" pitchFamily="34" charset="0"/>
                <a:cs typeface="Arial" panose="020B0604020202020204" pitchFamily="34" charset="0"/>
              </a:rPr>
              <a:t>High First-Pass Success:</a:t>
            </a:r>
            <a:r>
              <a:rPr lang="en-US" dirty="0">
                <a:latin typeface="Arial" panose="020B0604020202020204" pitchFamily="34" charset="0"/>
                <a:ea typeface="Lato" panose="020F0502020204030203" pitchFamily="34" charset="0"/>
                <a:cs typeface="Arial" panose="020B0604020202020204" pitchFamily="34" charset="0"/>
              </a:rPr>
              <a:t> Effective pretreatment maximizes the chance of achieving a clean garment in the first wash, dramatically lowering the overall rewash rate and associated operating expenses.</a:t>
            </a:r>
          </a:p>
          <a:p>
            <a:pPr marL="0" indent="0">
              <a:buNone/>
            </a:pPr>
            <a:endParaRPr lang="en-US" sz="1600" b="1" dirty="0">
              <a:latin typeface="Arial" panose="020B0604020202020204" pitchFamily="34" charset="0"/>
              <a:ea typeface="Lato" panose="020F0502020204030203" pitchFamily="34" charset="0"/>
              <a:cs typeface="Arial" panose="020B0604020202020204" pitchFamily="34" charset="0"/>
            </a:endParaRPr>
          </a:p>
          <a:p>
            <a:pPr marL="0" indent="0">
              <a:buNone/>
            </a:pPr>
            <a:r>
              <a:rPr lang="en-US" sz="1600" b="1" dirty="0">
                <a:solidFill>
                  <a:srgbClr val="00B050"/>
                </a:solidFill>
                <a:latin typeface="Arial" panose="020B0604020202020204" pitchFamily="34" charset="0"/>
                <a:ea typeface="Lato" panose="020F0502020204030203" pitchFamily="34" charset="0"/>
                <a:cs typeface="Arial" panose="020B0604020202020204" pitchFamily="34" charset="0"/>
              </a:rPr>
              <a:t>Optimizing Machine Utilization (Throughput)</a:t>
            </a:r>
          </a:p>
          <a:p>
            <a:r>
              <a:rPr lang="en-US" b="1" dirty="0">
                <a:latin typeface="Arial" panose="020B0604020202020204" pitchFamily="34" charset="0"/>
                <a:ea typeface="Lato" panose="020F0502020204030203" pitchFamily="34" charset="0"/>
                <a:cs typeface="Arial" panose="020B0604020202020204" pitchFamily="34" charset="0"/>
              </a:rPr>
              <a:t>Faster Turnaround:</a:t>
            </a:r>
            <a:r>
              <a:rPr lang="en-US" dirty="0">
                <a:latin typeface="Arial" panose="020B0604020202020204" pitchFamily="34" charset="0"/>
                <a:ea typeface="Lato" panose="020F0502020204030203" pitchFamily="34" charset="0"/>
                <a:cs typeface="Arial" panose="020B0604020202020204" pitchFamily="34" charset="0"/>
              </a:rPr>
              <a:t> By minimizing rewashes, machines (washers and dryers) spend less time processing the same items, freeing them up for the next load. This increases the total throughput of the business.</a:t>
            </a:r>
          </a:p>
          <a:p>
            <a:pPr marL="0" indent="0">
              <a:buNone/>
            </a:pPr>
            <a:endParaRPr lang="en-US" sz="1600" b="1" dirty="0">
              <a:latin typeface="Arial" panose="020B0604020202020204" pitchFamily="34" charset="0"/>
              <a:ea typeface="Lato" panose="020F0502020204030203" pitchFamily="34" charset="0"/>
              <a:cs typeface="Arial" panose="020B0604020202020204" pitchFamily="34" charset="0"/>
            </a:endParaRPr>
          </a:p>
          <a:p>
            <a:pPr marL="0" indent="0">
              <a:buNone/>
            </a:pPr>
            <a:r>
              <a:rPr lang="en-US" sz="1600" b="1" dirty="0">
                <a:solidFill>
                  <a:srgbClr val="00B050"/>
                </a:solidFill>
                <a:latin typeface="Arial" panose="020B0604020202020204" pitchFamily="34" charset="0"/>
                <a:ea typeface="Lato" panose="020F0502020204030203" pitchFamily="34" charset="0"/>
                <a:cs typeface="Arial" panose="020B0604020202020204" pitchFamily="34" charset="0"/>
              </a:rPr>
              <a:t>Controlled Chemical Usage</a:t>
            </a:r>
          </a:p>
          <a:p>
            <a:r>
              <a:rPr lang="en-US" b="1" dirty="0">
                <a:latin typeface="Arial" panose="020B0604020202020204" pitchFamily="34" charset="0"/>
                <a:ea typeface="Lato" panose="020F0502020204030203" pitchFamily="34" charset="0"/>
                <a:cs typeface="Arial" panose="020B0604020202020204" pitchFamily="34" charset="0"/>
              </a:rPr>
              <a:t>Precision Dosing:</a:t>
            </a:r>
            <a:r>
              <a:rPr lang="en-US" dirty="0">
                <a:latin typeface="Arial" panose="020B0604020202020204" pitchFamily="34" charset="0"/>
                <a:ea typeface="Lato" panose="020F0502020204030203" pitchFamily="34" charset="0"/>
                <a:cs typeface="Arial" panose="020B0604020202020204" pitchFamily="34" charset="0"/>
              </a:rPr>
              <a:t> Spotting uses minimal amounts of highly specific chemicals exactly where they are needed, reducing the need to excessively "overdose" the entire main wash bath with expensive agents to compensate for localized heavy stains.</a:t>
            </a:r>
          </a:p>
          <a:p>
            <a:r>
              <a:rPr lang="en-US" b="1" dirty="0">
                <a:latin typeface="Arial" panose="020B0604020202020204" pitchFamily="34" charset="0"/>
                <a:ea typeface="Lato" panose="020F0502020204030203" pitchFamily="34" charset="0"/>
                <a:cs typeface="Arial" panose="020B0604020202020204" pitchFamily="34" charset="0"/>
              </a:rPr>
              <a:t>Fabric Preservation:</a:t>
            </a:r>
            <a:r>
              <a:rPr lang="en-US" dirty="0">
                <a:latin typeface="Arial" panose="020B0604020202020204" pitchFamily="34" charset="0"/>
                <a:ea typeface="Lato" panose="020F0502020204030203" pitchFamily="34" charset="0"/>
                <a:cs typeface="Arial" panose="020B0604020202020204" pitchFamily="34" charset="0"/>
              </a:rPr>
              <a:t> Successful pre-treatment ensures the main wash cycle can be less aggressive (e.g., lower temperature or shorter cycle), which extends the lifespan of the textiles—a critical factor for linen rentals or uniform services.</a:t>
            </a:r>
          </a:p>
          <a:p>
            <a:pPr marL="0" indent="0">
              <a:buNone/>
            </a:pPr>
            <a:endParaRPr lang="en-US" sz="1600" b="1" dirty="0">
              <a:latin typeface="Arial" panose="020B0604020202020204" pitchFamily="34" charset="0"/>
              <a:ea typeface="Lato" panose="020F0502020204030203" pitchFamily="34" charset="0"/>
              <a:cs typeface="Arial" panose="020B0604020202020204" pitchFamily="34" charset="0"/>
            </a:endParaRPr>
          </a:p>
          <a:p>
            <a:pPr marL="0" indent="0">
              <a:buNone/>
            </a:pPr>
            <a:r>
              <a:rPr lang="en-US" sz="1600" b="1" dirty="0">
                <a:solidFill>
                  <a:srgbClr val="00B050"/>
                </a:solidFill>
                <a:latin typeface="Arial" panose="020B0604020202020204" pitchFamily="34" charset="0"/>
                <a:ea typeface="Lato" panose="020F0502020204030203" pitchFamily="34" charset="0"/>
                <a:cs typeface="Arial" panose="020B0604020202020204" pitchFamily="34" charset="0"/>
              </a:rPr>
              <a:t>Quality and Customer Satisfaction</a:t>
            </a:r>
          </a:p>
          <a:p>
            <a:r>
              <a:rPr lang="en-US" b="1" dirty="0">
                <a:latin typeface="Arial" panose="020B0604020202020204" pitchFamily="34" charset="0"/>
                <a:ea typeface="Lato" panose="020F0502020204030203" pitchFamily="34" charset="0"/>
                <a:cs typeface="Arial" panose="020B0604020202020204" pitchFamily="34" charset="0"/>
              </a:rPr>
              <a:t>Brand Reputation:</a:t>
            </a:r>
            <a:r>
              <a:rPr lang="en-US" dirty="0">
                <a:latin typeface="Arial" panose="020B0604020202020204" pitchFamily="34" charset="0"/>
                <a:ea typeface="Lato" panose="020F0502020204030203" pitchFamily="34" charset="0"/>
                <a:cs typeface="Arial" panose="020B0604020202020204" pitchFamily="34" charset="0"/>
              </a:rPr>
              <a:t> Delivering spotlessly clean items consistently builds customer trust and reduces complaints, which is essential for any laundry business.</a:t>
            </a: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548640" lvl="2" indent="0">
              <a:buNone/>
            </a:pPr>
            <a:endParaRPr lang="en-US" dirty="0">
              <a:latin typeface="Arial" panose="020B0604020202020204" pitchFamily="34" charset="0"/>
              <a:ea typeface="Lato" panose="020F0502020204030203" pitchFamily="34" charset="0"/>
              <a:cs typeface="Arial" panose="020B0604020202020204" pitchFamily="34" charset="0"/>
            </a:endParaRPr>
          </a:p>
          <a:p>
            <a:pPr lvl="2"/>
            <a:endParaRPr lang="en-US" dirty="0">
              <a:latin typeface="Arial" panose="020B0604020202020204" pitchFamily="34" charset="0"/>
              <a:ea typeface="Lato" panose="020F0502020204030203" pitchFamily="34" charset="0"/>
              <a:cs typeface="Arial" panose="020B0604020202020204" pitchFamily="34" charset="0"/>
            </a:endParaRPr>
          </a:p>
          <a:p>
            <a:pPr lvl="2"/>
            <a:endParaRPr lang="en-US" dirty="0">
              <a:latin typeface="Arial" panose="020B0604020202020204" pitchFamily="34" charset="0"/>
              <a:ea typeface="Lato" panose="020F0502020204030203" pitchFamily="34" charset="0"/>
              <a:cs typeface="Arial" panose="020B0604020202020204" pitchFamily="34" charset="0"/>
            </a:endParaRPr>
          </a:p>
        </p:txBody>
      </p:sp>
      <p:sp>
        <p:nvSpPr>
          <p:cNvPr id="2" name="Title 1">
            <a:extLst>
              <a:ext uri="{FF2B5EF4-FFF2-40B4-BE49-F238E27FC236}">
                <a16:creationId xmlns:a16="http://schemas.microsoft.com/office/drawing/2014/main" id="{4E9E798A-1E99-3A34-149E-0BC68A1BB13C}"/>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007DC2"/>
                </a:solidFill>
                <a:latin typeface="Arial" panose="020B0604020202020204" pitchFamily="34" charset="0"/>
                <a:cs typeface="Arial" panose="020B0604020202020204" pitchFamily="34" charset="0"/>
              </a:rPr>
              <a:t>Benefits of Pre-Treatment (Spotting)</a:t>
            </a:r>
            <a:endParaRPr lang="en-US" sz="3500" b="1" dirty="0">
              <a:solidFill>
                <a:srgbClr val="007DC2"/>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2967041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5EC62-CEA6-E0CB-8B8B-F454CF997E39}"/>
            </a:ext>
          </a:extLst>
        </p:cNvPr>
        <p:cNvGrpSpPr/>
        <p:nvPr/>
      </p:nvGrpSpPr>
      <p:grpSpPr>
        <a:xfrm>
          <a:off x="0" y="0"/>
          <a:ext cx="0" cy="0"/>
          <a:chOff x="0" y="0"/>
          <a:chExt cx="0" cy="0"/>
        </a:xfrm>
      </p:grpSpPr>
      <p:pic>
        <p:nvPicPr>
          <p:cNvPr id="11" name="Picture 10" descr="A blue and white background&#10;&#10;Description automatically generated">
            <a:extLst>
              <a:ext uri="{FF2B5EF4-FFF2-40B4-BE49-F238E27FC236}">
                <a16:creationId xmlns:a16="http://schemas.microsoft.com/office/drawing/2014/main" id="{005363D0-CCEF-0BA5-B5D2-6FDEE4B0181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E30375EB-FE42-AD29-FC13-DF7B475580B1}"/>
              </a:ext>
            </a:extLst>
          </p:cNvPr>
          <p:cNvSpPr txBox="1">
            <a:spLocks/>
          </p:cNvSpPr>
          <p:nvPr/>
        </p:nvSpPr>
        <p:spPr>
          <a:xfrm>
            <a:off x="442175" y="1531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7DC2"/>
                </a:solidFill>
                <a:latin typeface="Arial" panose="020B0604020202020204" pitchFamily="34" charset="0"/>
                <a:cs typeface="Arial" panose="020B0604020202020204" pitchFamily="34" charset="0"/>
              </a:rPr>
              <a:t>Four Pillars of Laundry Cleaning</a:t>
            </a:r>
          </a:p>
        </p:txBody>
      </p:sp>
      <p:sp>
        <p:nvSpPr>
          <p:cNvPr id="14" name="TextBox 13">
            <a:extLst>
              <a:ext uri="{FF2B5EF4-FFF2-40B4-BE49-F238E27FC236}">
                <a16:creationId xmlns:a16="http://schemas.microsoft.com/office/drawing/2014/main" id="{27F34B01-1696-58BB-A301-65199754FCB2}"/>
              </a:ext>
            </a:extLst>
          </p:cNvPr>
          <p:cNvSpPr txBox="1"/>
          <p:nvPr/>
        </p:nvSpPr>
        <p:spPr>
          <a:xfrm>
            <a:off x="9462499" y="6396379"/>
            <a:ext cx="2607994" cy="461665"/>
          </a:xfrm>
          <a:prstGeom prst="rect">
            <a:avLst/>
          </a:prstGeom>
          <a:noFill/>
        </p:spPr>
        <p:txBody>
          <a:bodyPr wrap="square" rtlCol="0" anchor="ctr">
            <a:spAutoFit/>
          </a:bodyPr>
          <a:lstStyle/>
          <a:p>
            <a:pPr algn="r"/>
            <a:r>
              <a:rPr lang="en-US" sz="2400" dirty="0">
                <a:solidFill>
                  <a:schemeClr val="bg1"/>
                </a:solidFill>
                <a:latin typeface="Arial" panose="020B0604020202020204" pitchFamily="34" charset="0"/>
                <a:cs typeface="Arial" panose="020B0604020202020204" pitchFamily="34" charset="0"/>
              </a:rPr>
              <a:t>#</a:t>
            </a:r>
            <a:r>
              <a:rPr lang="en-US" sz="2400" dirty="0" err="1">
                <a:solidFill>
                  <a:schemeClr val="bg1"/>
                </a:solidFill>
                <a:latin typeface="Arial" panose="020B0604020202020204" pitchFamily="34" charset="0"/>
                <a:cs typeface="Arial" panose="020B0604020202020204" pitchFamily="34" charset="0"/>
              </a:rPr>
              <a:t>washdryfold</a:t>
            </a:r>
            <a:endParaRPr lang="en-US" sz="2400" dirty="0">
              <a:solidFill>
                <a:schemeClr val="bg1"/>
              </a:solidFill>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F4C4A391-6EE3-97D2-2AEC-0B0CF4AA0C1B}"/>
              </a:ext>
            </a:extLst>
          </p:cNvPr>
          <p:cNvSpPr txBox="1">
            <a:spLocks/>
          </p:cNvSpPr>
          <p:nvPr/>
        </p:nvSpPr>
        <p:spPr>
          <a:xfrm>
            <a:off x="558798" y="1478755"/>
            <a:ext cx="7391834" cy="5148061"/>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base">
              <a:buClr>
                <a:srgbClr val="00B050"/>
              </a:buClr>
              <a:buFont typeface="+mj-lt"/>
              <a:buAutoNum type="arabicPeriod"/>
            </a:pPr>
            <a:r>
              <a:rPr lang="en-US" sz="2100" b="1" dirty="0">
                <a:latin typeface="Arial" panose="020B0604020202020204" pitchFamily="34" charset="0"/>
                <a:ea typeface="Lato" panose="020F0502020204030203" pitchFamily="34" charset="0"/>
                <a:cs typeface="Arial" panose="020B0604020202020204" pitchFamily="34" charset="0"/>
              </a:rPr>
              <a:t>Chemistry (Detergent/Spot Treatment):</a:t>
            </a:r>
            <a:r>
              <a:rPr lang="en-US" sz="2100" dirty="0">
                <a:latin typeface="Arial" panose="020B0604020202020204" pitchFamily="34" charset="0"/>
                <a:ea typeface="Lato" panose="020F0502020204030203" pitchFamily="34" charset="0"/>
                <a:cs typeface="Arial" panose="020B0604020202020204" pitchFamily="34" charset="0"/>
              </a:rPr>
              <a:t> The right product for the stain type, dissolves or breaks down soils.</a:t>
            </a:r>
          </a:p>
          <a:p>
            <a:pPr marL="457200" indent="-457200" fontAlgn="base">
              <a:buClr>
                <a:srgbClr val="00B050"/>
              </a:buClr>
              <a:buFont typeface="+mj-lt"/>
              <a:buAutoNum type="arabicPeriod"/>
            </a:pPr>
            <a:endParaRPr lang="en-US" sz="2100" dirty="0">
              <a:latin typeface="Arial" panose="020B0604020202020204" pitchFamily="34" charset="0"/>
              <a:ea typeface="Lato" panose="020F0502020204030203" pitchFamily="34" charset="0"/>
              <a:cs typeface="Arial" panose="020B0604020202020204" pitchFamily="34" charset="0"/>
            </a:endParaRPr>
          </a:p>
          <a:p>
            <a:pPr marL="457200" indent="-457200" fontAlgn="base">
              <a:buClr>
                <a:srgbClr val="00B050"/>
              </a:buClr>
              <a:buFont typeface="+mj-lt"/>
              <a:buAutoNum type="arabicPeriod"/>
            </a:pPr>
            <a:r>
              <a:rPr lang="en-US" sz="2100" b="1" dirty="0">
                <a:latin typeface="Arial" panose="020B0604020202020204" pitchFamily="34" charset="0"/>
                <a:ea typeface="Lato" panose="020F0502020204030203" pitchFamily="34" charset="0"/>
                <a:cs typeface="Arial" panose="020B0604020202020204" pitchFamily="34" charset="0"/>
              </a:rPr>
              <a:t>Temperature:</a:t>
            </a:r>
            <a:r>
              <a:rPr lang="en-US" sz="2100" dirty="0">
                <a:latin typeface="Arial" panose="020B0604020202020204" pitchFamily="34" charset="0"/>
                <a:ea typeface="Lato" panose="020F0502020204030203" pitchFamily="34" charset="0"/>
                <a:cs typeface="Arial" panose="020B0604020202020204" pitchFamily="34" charset="0"/>
              </a:rPr>
              <a:t> Heat accelerates chemical reactions (enzymes, surfactants).</a:t>
            </a:r>
          </a:p>
          <a:p>
            <a:pPr marL="457200" indent="-457200" fontAlgn="base">
              <a:buClr>
                <a:srgbClr val="00B050"/>
              </a:buClr>
              <a:buFont typeface="+mj-lt"/>
              <a:buAutoNum type="arabicPeriod"/>
            </a:pPr>
            <a:endParaRPr lang="en-US" sz="2100" dirty="0">
              <a:latin typeface="Arial" panose="020B0604020202020204" pitchFamily="34" charset="0"/>
              <a:ea typeface="Lato" panose="020F0502020204030203" pitchFamily="34" charset="0"/>
              <a:cs typeface="Arial" panose="020B0604020202020204" pitchFamily="34" charset="0"/>
            </a:endParaRPr>
          </a:p>
          <a:p>
            <a:pPr marL="457200" indent="-457200" fontAlgn="base">
              <a:buClr>
                <a:srgbClr val="00B050"/>
              </a:buClr>
              <a:buFont typeface="+mj-lt"/>
              <a:buAutoNum type="arabicPeriod"/>
            </a:pPr>
            <a:r>
              <a:rPr lang="en-US" sz="2100" b="1" dirty="0">
                <a:latin typeface="Arial" panose="020B0604020202020204" pitchFamily="34" charset="0"/>
                <a:ea typeface="Lato" panose="020F0502020204030203" pitchFamily="34" charset="0"/>
                <a:cs typeface="Arial" panose="020B0604020202020204" pitchFamily="34" charset="0"/>
              </a:rPr>
              <a:t>Time:</a:t>
            </a:r>
            <a:r>
              <a:rPr lang="en-US" sz="2100" dirty="0">
                <a:latin typeface="Arial" panose="020B0604020202020204" pitchFamily="34" charset="0"/>
                <a:ea typeface="Lato" panose="020F0502020204030203" pitchFamily="34" charset="0"/>
                <a:cs typeface="Arial" panose="020B0604020202020204" pitchFamily="34" charset="0"/>
              </a:rPr>
              <a:t> Contact time allows chemistry to work and fibers to swell.</a:t>
            </a:r>
          </a:p>
          <a:p>
            <a:pPr marL="457200" indent="-457200" fontAlgn="base">
              <a:buClr>
                <a:srgbClr val="00B050"/>
              </a:buClr>
              <a:buFont typeface="+mj-lt"/>
              <a:buAutoNum type="arabicPeriod"/>
            </a:pPr>
            <a:endParaRPr lang="en-US" sz="2100" dirty="0">
              <a:latin typeface="Arial" panose="020B0604020202020204" pitchFamily="34" charset="0"/>
              <a:ea typeface="Lato" panose="020F0502020204030203" pitchFamily="34" charset="0"/>
              <a:cs typeface="Arial" panose="020B0604020202020204" pitchFamily="34" charset="0"/>
            </a:endParaRPr>
          </a:p>
          <a:p>
            <a:pPr marL="457200" indent="-457200">
              <a:buClr>
                <a:srgbClr val="00B050"/>
              </a:buClr>
              <a:buFont typeface="+mj-lt"/>
              <a:buAutoNum type="arabicPeriod"/>
            </a:pPr>
            <a:r>
              <a:rPr lang="en-US" sz="2100" b="1" dirty="0">
                <a:latin typeface="Arial" panose="020B0604020202020204" pitchFamily="34" charset="0"/>
                <a:ea typeface="Lato" panose="020F0502020204030203" pitchFamily="34" charset="0"/>
                <a:cs typeface="Arial" panose="020B0604020202020204" pitchFamily="34" charset="0"/>
              </a:rPr>
              <a:t>Mechanical Action:</a:t>
            </a:r>
            <a:r>
              <a:rPr lang="en-US" sz="2100" dirty="0">
                <a:latin typeface="Arial" panose="020B0604020202020204" pitchFamily="34" charset="0"/>
                <a:ea typeface="Lato" panose="020F0502020204030203" pitchFamily="34" charset="0"/>
                <a:cs typeface="Arial" panose="020B0604020202020204" pitchFamily="34" charset="0"/>
              </a:rPr>
              <a:t> Agitation (the friction of the washer) physically loosens, breaks up and disperses the soil.</a:t>
            </a:r>
          </a:p>
          <a:p>
            <a:pPr marL="1005840" lvl="2" indent="-457200">
              <a:buClr>
                <a:srgbClr val="00B050"/>
              </a:buClr>
              <a:buFont typeface="+mj-lt"/>
              <a:buAutoNum type="arabicPeriod"/>
            </a:pPr>
            <a:endParaRPr lang="en-US" sz="2100" dirty="0">
              <a:latin typeface="Arial" panose="020B0604020202020204" pitchFamily="34" charset="0"/>
              <a:ea typeface="Lato" panose="020F0502020204030203" pitchFamily="34" charset="0"/>
              <a:cs typeface="Arial" panose="020B0604020202020204" pitchFamily="34" charset="0"/>
            </a:endParaRPr>
          </a:p>
        </p:txBody>
      </p:sp>
      <p:pic>
        <p:nvPicPr>
          <p:cNvPr id="3" name="Picture 2">
            <a:extLst>
              <a:ext uri="{FF2B5EF4-FFF2-40B4-BE49-F238E27FC236}">
                <a16:creationId xmlns:a16="http://schemas.microsoft.com/office/drawing/2014/main" id="{242208CD-B9AA-28D0-9D20-5E5F3D7274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631" y="5400826"/>
            <a:ext cx="2058138" cy="911258"/>
          </a:xfrm>
          <a:prstGeom prst="rect">
            <a:avLst/>
          </a:prstGeom>
        </p:spPr>
      </p:pic>
      <p:graphicFrame>
        <p:nvGraphicFramePr>
          <p:cNvPr id="5" name="Diagram 4">
            <a:extLst>
              <a:ext uri="{FF2B5EF4-FFF2-40B4-BE49-F238E27FC236}">
                <a16:creationId xmlns:a16="http://schemas.microsoft.com/office/drawing/2014/main" id="{32BB08DC-F717-E084-8495-F44ADBE64F29}"/>
              </a:ext>
            </a:extLst>
          </p:cNvPr>
          <p:cNvGraphicFramePr/>
          <p:nvPr>
            <p:extLst>
              <p:ext uri="{D42A27DB-BD31-4B8C-83A1-F6EECF244321}">
                <p14:modId xmlns:p14="http://schemas.microsoft.com/office/powerpoint/2010/main" val="3082941454"/>
              </p:ext>
            </p:extLst>
          </p:nvPr>
        </p:nvGraphicFramePr>
        <p:xfrm>
          <a:off x="6958757" y="2177512"/>
          <a:ext cx="5788602" cy="26474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5791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BEE24-71C3-1404-F8D0-35079D8FBB9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1FA12B-AC4C-2CE5-246F-B733D3E80B44}"/>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pPr/>
              <a:t>30</a:t>
            </a:fld>
            <a:endParaRPr lang="en-US" dirty="0"/>
          </a:p>
        </p:txBody>
      </p:sp>
      <p:graphicFrame>
        <p:nvGraphicFramePr>
          <p:cNvPr id="2" name="Table 1">
            <a:extLst>
              <a:ext uri="{FF2B5EF4-FFF2-40B4-BE49-F238E27FC236}">
                <a16:creationId xmlns:a16="http://schemas.microsoft.com/office/drawing/2014/main" id="{8F99EC4C-823A-9E52-742D-48212E05B893}"/>
              </a:ext>
            </a:extLst>
          </p:cNvPr>
          <p:cNvGraphicFramePr>
            <a:graphicFrameLocks noGrp="1"/>
          </p:cNvGraphicFramePr>
          <p:nvPr>
            <p:extLst>
              <p:ext uri="{D42A27DB-BD31-4B8C-83A1-F6EECF244321}">
                <p14:modId xmlns:p14="http://schemas.microsoft.com/office/powerpoint/2010/main" val="3623701284"/>
              </p:ext>
            </p:extLst>
          </p:nvPr>
        </p:nvGraphicFramePr>
        <p:xfrm>
          <a:off x="550366" y="1548570"/>
          <a:ext cx="11113469" cy="4015883"/>
        </p:xfrm>
        <a:graphic>
          <a:graphicData uri="http://schemas.openxmlformats.org/drawingml/2006/table">
            <a:tbl>
              <a:tblPr/>
              <a:tblGrid>
                <a:gridCol w="1781005">
                  <a:extLst>
                    <a:ext uri="{9D8B030D-6E8A-4147-A177-3AD203B41FA5}">
                      <a16:colId xmlns:a16="http://schemas.microsoft.com/office/drawing/2014/main" val="1076937274"/>
                    </a:ext>
                  </a:extLst>
                </a:gridCol>
                <a:gridCol w="6000244">
                  <a:extLst>
                    <a:ext uri="{9D8B030D-6E8A-4147-A177-3AD203B41FA5}">
                      <a16:colId xmlns:a16="http://schemas.microsoft.com/office/drawing/2014/main" val="122359439"/>
                    </a:ext>
                  </a:extLst>
                </a:gridCol>
                <a:gridCol w="3332220">
                  <a:extLst>
                    <a:ext uri="{9D8B030D-6E8A-4147-A177-3AD203B41FA5}">
                      <a16:colId xmlns:a16="http://schemas.microsoft.com/office/drawing/2014/main" val="1595279731"/>
                    </a:ext>
                  </a:extLst>
                </a:gridCol>
              </a:tblGrid>
              <a:tr h="276062">
                <a:tc>
                  <a:txBody>
                    <a:bodyPr/>
                    <a:lstStyle/>
                    <a:p>
                      <a:pPr algn="ctr"/>
                      <a:r>
                        <a:rPr lang="en-US" sz="1600" b="1" dirty="0">
                          <a:solidFill>
                            <a:schemeClr val="bg1"/>
                          </a:solidFill>
                          <a:effectLst/>
                          <a:latin typeface="Lato" panose="020F0502020204030203" pitchFamily="34" charset="0"/>
                          <a:ea typeface="Lato" panose="020F0502020204030203" pitchFamily="34" charset="0"/>
                          <a:cs typeface="Lato" panose="020F0502020204030203" pitchFamily="34" charset="0"/>
                        </a:rPr>
                        <a:t>Key Concept</a:t>
                      </a:r>
                      <a:endParaRPr lang="en-US" sz="16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txBody>
                  <a:tcPr marL="56548" marR="56548" marT="28274" marB="28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lgn="ctr"/>
                      <a:r>
                        <a:rPr lang="en-US" sz="1600" b="1" dirty="0">
                          <a:solidFill>
                            <a:schemeClr val="bg1"/>
                          </a:solidFill>
                          <a:effectLst/>
                          <a:latin typeface="Lato" panose="020F0502020204030203" pitchFamily="34" charset="0"/>
                          <a:ea typeface="Lato" panose="020F0502020204030203" pitchFamily="34" charset="0"/>
                          <a:cs typeface="Lato" panose="020F0502020204030203" pitchFamily="34" charset="0"/>
                        </a:rPr>
                        <a:t>Takeaway</a:t>
                      </a:r>
                      <a:endParaRPr lang="en-US" sz="16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txBody>
                  <a:tcPr marL="56548" marR="56548" marT="28274" marB="28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lgn="ctr"/>
                      <a:r>
                        <a:rPr lang="en-US" sz="1600" b="1" dirty="0">
                          <a:solidFill>
                            <a:schemeClr val="bg1"/>
                          </a:solidFill>
                          <a:effectLst/>
                          <a:latin typeface="Lato" panose="020F0502020204030203" pitchFamily="34" charset="0"/>
                          <a:ea typeface="Lato" panose="020F0502020204030203" pitchFamily="34" charset="0"/>
                          <a:cs typeface="Lato" panose="020F0502020204030203" pitchFamily="34" charset="0"/>
                        </a:rPr>
                        <a:t>Business Impact</a:t>
                      </a:r>
                    </a:p>
                  </a:txBody>
                  <a:tcPr marL="56548" marR="56548" marT="28274" marB="28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extLst>
                  <a:ext uri="{0D108BD9-81ED-4DB2-BD59-A6C34878D82A}">
                    <a16:rowId xmlns:a16="http://schemas.microsoft.com/office/drawing/2014/main" val="1217870818"/>
                  </a:ext>
                </a:extLst>
              </a:tr>
              <a:tr h="619771">
                <a:tc>
                  <a:txBody>
                    <a:bodyPr/>
                    <a:lstStyle/>
                    <a:p>
                      <a:pPr algn="ctr"/>
                      <a:r>
                        <a:rPr lang="en-US" sz="1200" b="1" dirty="0">
                          <a:effectLst/>
                          <a:latin typeface="Lato" panose="020F0502020204030203" pitchFamily="34" charset="0"/>
                          <a:ea typeface="Lato" panose="020F0502020204030203" pitchFamily="34" charset="0"/>
                          <a:cs typeface="Lato" panose="020F0502020204030203" pitchFamily="34" charset="0"/>
                        </a:rPr>
                        <a:t>Stain Classification</a:t>
                      </a:r>
                      <a:endParaRPr lang="en-US" sz="1200" dirty="0">
                        <a:effectLst/>
                        <a:latin typeface="Lato" panose="020F0502020204030203" pitchFamily="34" charset="0"/>
                        <a:ea typeface="Lato" panose="020F0502020204030203" pitchFamily="34" charset="0"/>
                        <a:cs typeface="Lato" panose="020F0502020204030203" pitchFamily="34" charset="0"/>
                      </a:endParaRPr>
                    </a:p>
                  </a:txBody>
                  <a:tcPr marL="56548" marR="56548" marT="28274" marB="28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Lato" panose="020F0502020204030203" pitchFamily="34" charset="0"/>
                          <a:ea typeface="Lato" panose="020F0502020204030203" pitchFamily="34" charset="0"/>
                          <a:cs typeface="Lato" panose="020F0502020204030203" pitchFamily="34" charset="0"/>
                        </a:rPr>
                        <a:t>Stains are molecules (proteins, oils, dyes, minerals, etc). Each type of stain requires specific chemicals to unlock and remove them from fibers.</a:t>
                      </a:r>
                    </a:p>
                  </a:txBody>
                  <a:tcPr marL="56548" marR="56548" marT="28274" marB="28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Incorrect identification leads to wasted chemicals, longer cycles, and </a:t>
                      </a:r>
                      <a:r>
                        <a:rPr kumimoji="0" lang="en-US" sz="1200" b="0"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set</a:t>
                      </a:r>
                      <a:r>
                        <a:rPr kumimoji="0" lang="en-US" sz="12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stains, leading to costly re-washes and dissatisfied customers.</a:t>
                      </a:r>
                    </a:p>
                  </a:txBody>
                  <a:tcPr marL="56548" marR="56548" marT="28274" marB="28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4326496"/>
                  </a:ext>
                </a:extLst>
              </a:tr>
              <a:tr h="724248">
                <a:tc>
                  <a:txBody>
                    <a:bodyPr/>
                    <a:lstStyle/>
                    <a:p>
                      <a:pPr algn="ctr"/>
                      <a:r>
                        <a:rPr lang="en-US" sz="1200" b="1" dirty="0">
                          <a:effectLst/>
                          <a:latin typeface="Lato" panose="020F0502020204030203" pitchFamily="34" charset="0"/>
                          <a:ea typeface="Lato" panose="020F0502020204030203" pitchFamily="34" charset="0"/>
                          <a:cs typeface="Lato" panose="020F0502020204030203" pitchFamily="34" charset="0"/>
                        </a:rPr>
                        <a:t>Water Chemistry</a:t>
                      </a:r>
                      <a:endParaRPr lang="en-US" sz="1200" dirty="0">
                        <a:effectLst/>
                        <a:latin typeface="Lato" panose="020F0502020204030203" pitchFamily="34" charset="0"/>
                        <a:ea typeface="Lato" panose="020F0502020204030203" pitchFamily="34" charset="0"/>
                        <a:cs typeface="Lato" panose="020F0502020204030203" pitchFamily="34" charset="0"/>
                      </a:endParaRPr>
                    </a:p>
                  </a:txBody>
                  <a:tcPr marL="56548" marR="56548" marT="28274" marB="28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ea typeface="Lato" panose="020F0502020204030203" pitchFamily="34" charset="0"/>
                          <a:cs typeface="Lato" panose="020F0502020204030203" pitchFamily="34" charset="0"/>
                        </a:rPr>
                        <a:t>"Hard" water contains dissolved minerals. These minerals react with detergents, making them less effective and leave behind residue.</a:t>
                      </a:r>
                      <a:endParaRPr lang="en-US" sz="1200" dirty="0">
                        <a:effectLst/>
                        <a:latin typeface="Lato" panose="020F0502020204030203" pitchFamily="34" charset="0"/>
                        <a:ea typeface="Lato" panose="020F0502020204030203" pitchFamily="34" charset="0"/>
                        <a:cs typeface="Lato" panose="020F0502020204030203" pitchFamily="34" charset="0"/>
                      </a:endParaRPr>
                    </a:p>
                  </a:txBody>
                  <a:tcPr marL="56548" marR="56548" marT="28274" marB="28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Lato" panose="020F0502020204030203" pitchFamily="34" charset="0"/>
                          <a:ea typeface="Lato" panose="020F0502020204030203" pitchFamily="34" charset="0"/>
                          <a:cs typeface="Lato" panose="020F0502020204030203" pitchFamily="34" charset="0"/>
                        </a:rPr>
                        <a:t>Ignoring hard water leads to dull whites, excessive detergent use, equipment scaling, and reduced cleaning power, increasing operational costs.</a:t>
                      </a:r>
                    </a:p>
                  </a:txBody>
                  <a:tcPr marL="56548" marR="56548" marT="28274" marB="28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9011950"/>
                  </a:ext>
                </a:extLst>
              </a:tr>
              <a:tr h="1278849">
                <a:tc>
                  <a:txBody>
                    <a:bodyPr/>
                    <a:lstStyle/>
                    <a:p>
                      <a:pPr algn="ctr"/>
                      <a:r>
                        <a:rPr lang="en-US" sz="1200" b="1" dirty="0">
                          <a:effectLst/>
                          <a:latin typeface="Lato" panose="020F0502020204030203" pitchFamily="34" charset="0"/>
                          <a:ea typeface="Lato" panose="020F0502020204030203" pitchFamily="34" charset="0"/>
                          <a:cs typeface="Lato" panose="020F0502020204030203" pitchFamily="34" charset="0"/>
                        </a:rPr>
                        <a:t>Understanding pH and Temperature</a:t>
                      </a:r>
                      <a:endParaRPr lang="en-US" sz="1200" dirty="0">
                        <a:effectLst/>
                        <a:latin typeface="Lato" panose="020F0502020204030203" pitchFamily="34" charset="0"/>
                        <a:ea typeface="Lato" panose="020F0502020204030203" pitchFamily="34" charset="0"/>
                        <a:cs typeface="Lato" panose="020F0502020204030203" pitchFamily="34" charset="0"/>
                      </a:endParaRPr>
                    </a:p>
                  </a:txBody>
                  <a:tcPr marL="56548" marR="56548" marT="28274" marB="28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b="0" dirty="0">
                        <a:effectLst/>
                        <a:latin typeface="Lato" panose="020F0502020204030203" pitchFamily="34" charset="0"/>
                        <a:ea typeface="Lato" panose="020F0502020204030203" pitchFamily="34" charset="0"/>
                        <a:cs typeface="Lato" panose="020F0502020204030203" pitchFamily="34" charset="0"/>
                      </a:endParaRPr>
                    </a:p>
                    <a:p>
                      <a:r>
                        <a:rPr lang="en-US" sz="1200" b="0" dirty="0">
                          <a:effectLst/>
                          <a:latin typeface="Lato" panose="020F0502020204030203" pitchFamily="34" charset="0"/>
                          <a:ea typeface="Lato" panose="020F0502020204030203" pitchFamily="34" charset="0"/>
                          <a:cs typeface="Lato" panose="020F0502020204030203" pitchFamily="34" charset="0"/>
                        </a:rPr>
                        <a:t>Temperature and pH are chemical catalysts:</a:t>
                      </a:r>
                    </a:p>
                    <a:p>
                      <a:pPr marL="171450" indent="-171450">
                        <a:buFont typeface="Arial" panose="020B0604020202020204" pitchFamily="34" charset="0"/>
                        <a:buChar char="•"/>
                      </a:pPr>
                      <a:r>
                        <a:rPr lang="en-US" sz="1200" b="0" dirty="0">
                          <a:latin typeface="Lato" panose="020F0502020204030203" pitchFamily="34" charset="0"/>
                          <a:ea typeface="Lato" panose="020F0502020204030203" pitchFamily="34" charset="0"/>
                          <a:cs typeface="Lato" panose="020F0502020204030203" pitchFamily="34" charset="0"/>
                        </a:rPr>
                        <a:t>Most cleaning happens in Alkaline conditions (pH 9-11). </a:t>
                      </a:r>
                    </a:p>
                    <a:p>
                      <a:pPr marL="171450" indent="-171450">
                        <a:buFont typeface="Arial" panose="020B0604020202020204" pitchFamily="34" charset="0"/>
                        <a:buChar char="•"/>
                      </a:pPr>
                      <a:r>
                        <a:rPr lang="en-US" sz="1200" b="0" dirty="0">
                          <a:latin typeface="Lato" panose="020F0502020204030203" pitchFamily="34" charset="0"/>
                          <a:ea typeface="Lato" panose="020F0502020204030203" pitchFamily="34" charset="0"/>
                          <a:cs typeface="Lato" panose="020F0502020204030203" pitchFamily="34" charset="0"/>
                        </a:rPr>
                        <a:t>Enzymes are active at warm temps, but denature if too hot. </a:t>
                      </a:r>
                    </a:p>
                    <a:p>
                      <a:pPr marL="171450" indent="-171450">
                        <a:buFont typeface="Arial" panose="020B0604020202020204" pitchFamily="34" charset="0"/>
                        <a:buChar char="•"/>
                      </a:pPr>
                      <a:r>
                        <a:rPr lang="en-US" sz="1200" b="0" dirty="0">
                          <a:latin typeface="Lato" panose="020F0502020204030203" pitchFamily="34" charset="0"/>
                          <a:ea typeface="Lato" panose="020F0502020204030203" pitchFamily="34" charset="0"/>
                          <a:cs typeface="Lato" panose="020F0502020204030203" pitchFamily="34" charset="0"/>
                        </a:rPr>
                        <a:t>Surfactants &amp; Oxidizers (oxygen bleach) become more active at higher temperatures.</a:t>
                      </a:r>
                    </a:p>
                    <a:p>
                      <a:pPr marL="171450" indent="-171450">
                        <a:buFont typeface="Arial" panose="020B0604020202020204" pitchFamily="34" charset="0"/>
                        <a:buChar char="•"/>
                      </a:pPr>
                      <a:r>
                        <a:rPr lang="en-US" sz="1200" b="0" dirty="0">
                          <a:latin typeface="Lato" panose="020F0502020204030203" pitchFamily="34" charset="0"/>
                          <a:ea typeface="Lato" panose="020F0502020204030203" pitchFamily="34" charset="0"/>
                          <a:cs typeface="Lato" panose="020F0502020204030203" pitchFamily="34" charset="0"/>
                        </a:rPr>
                        <a:t>Proteins </a:t>
                      </a:r>
                      <a:r>
                        <a:rPr lang="en-US" sz="1200" b="0" i="1" dirty="0">
                          <a:latin typeface="Lato" panose="020F0502020204030203" pitchFamily="34" charset="0"/>
                          <a:ea typeface="Lato" panose="020F0502020204030203" pitchFamily="34" charset="0"/>
                          <a:cs typeface="Lato" panose="020F0502020204030203" pitchFamily="34" charset="0"/>
                        </a:rPr>
                        <a:t>set</a:t>
                      </a:r>
                      <a:r>
                        <a:rPr lang="en-US" sz="1200" b="0" dirty="0">
                          <a:latin typeface="Lato" panose="020F0502020204030203" pitchFamily="34" charset="0"/>
                          <a:ea typeface="Lato" panose="020F0502020204030203" pitchFamily="34" charset="0"/>
                          <a:cs typeface="Lato" panose="020F0502020204030203" pitchFamily="34" charset="0"/>
                        </a:rPr>
                        <a:t> permanently with initial hot water contact.</a:t>
                      </a:r>
                      <a:endParaRPr lang="en-US" sz="1200" dirty="0">
                        <a:latin typeface="Lato" panose="020F0502020204030203" pitchFamily="34" charset="0"/>
                        <a:ea typeface="Lato" panose="020F0502020204030203" pitchFamily="34" charset="0"/>
                        <a:cs typeface="Lato" panose="020F0502020204030203" pitchFamily="34" charset="0"/>
                      </a:endParaRPr>
                    </a:p>
                    <a:p>
                      <a:pPr algn="l"/>
                      <a:endParaRPr lang="en-US" sz="1200" dirty="0">
                        <a:effectLst/>
                        <a:latin typeface="Lato" panose="020F0502020204030203" pitchFamily="34" charset="0"/>
                        <a:ea typeface="Lato" panose="020F0502020204030203" pitchFamily="34" charset="0"/>
                        <a:cs typeface="Lato" panose="020F0502020204030203" pitchFamily="34" charset="0"/>
                      </a:endParaRPr>
                    </a:p>
                  </a:txBody>
                  <a:tcPr marL="56548" marR="56548" marT="28274" marB="28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Lato" panose="020F0502020204030203" pitchFamily="34" charset="0"/>
                          <a:ea typeface="Lato" panose="020F0502020204030203" pitchFamily="34" charset="0"/>
                          <a:cs typeface="Lato" panose="020F0502020204030203" pitchFamily="34" charset="0"/>
                        </a:rPr>
                        <a:t>Using the wrong pH/temperature wastes chemicals and energy, damages fabrics, and sets stains. Optimizing these factors maximizes chemical efficiency and stain removal.</a:t>
                      </a:r>
                    </a:p>
                  </a:txBody>
                  <a:tcPr marL="56548" marR="56548" marT="28274" marB="28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9886309"/>
                  </a:ext>
                </a:extLst>
              </a:tr>
              <a:tr h="892318">
                <a:tc>
                  <a:txBody>
                    <a:bodyPr/>
                    <a:lstStyle/>
                    <a:p>
                      <a:pPr algn="ctr"/>
                      <a:r>
                        <a:rPr lang="en-US" sz="1200" b="1" dirty="0">
                          <a:effectLst/>
                          <a:latin typeface="Lato" panose="020F0502020204030203" pitchFamily="34" charset="0"/>
                          <a:ea typeface="Lato" panose="020F0502020204030203" pitchFamily="34" charset="0"/>
                          <a:cs typeface="Lato" panose="020F0502020204030203" pitchFamily="34" charset="0"/>
                        </a:rPr>
                        <a:t>Pre-Treatment</a:t>
                      </a:r>
                    </a:p>
                  </a:txBody>
                  <a:tcPr marL="56548" marR="56548" marT="28274" marB="28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ea typeface="Lato" panose="020F0502020204030203" pitchFamily="34" charset="0"/>
                          <a:cs typeface="Lato" panose="020F0502020204030203" pitchFamily="34" charset="0"/>
                        </a:rPr>
                        <a:t>Applying a concentrated cleaning agent directly to a dry stain </a:t>
                      </a:r>
                      <a:r>
                        <a:rPr lang="en-US" sz="1200" i="1" dirty="0">
                          <a:latin typeface="Lato" panose="020F0502020204030203" pitchFamily="34" charset="0"/>
                          <a:ea typeface="Lato" panose="020F0502020204030203" pitchFamily="34" charset="0"/>
                          <a:cs typeface="Lato" panose="020F0502020204030203" pitchFamily="34" charset="0"/>
                        </a:rPr>
                        <a:t>before</a:t>
                      </a:r>
                      <a:r>
                        <a:rPr lang="en-US" sz="1200" dirty="0">
                          <a:latin typeface="Lato" panose="020F0502020204030203" pitchFamily="34" charset="0"/>
                          <a:ea typeface="Lato" panose="020F0502020204030203" pitchFamily="34" charset="0"/>
                          <a:cs typeface="Lato" panose="020F0502020204030203" pitchFamily="34" charset="0"/>
                        </a:rPr>
                        <a:t> the main wash cycle can decrease time and chemicals needed in the main cycle. </a:t>
                      </a:r>
                    </a:p>
                    <a:p>
                      <a:pPr algn="l"/>
                      <a:endParaRPr lang="en-US" sz="1200" dirty="0">
                        <a:effectLst/>
                        <a:latin typeface="Lato" panose="020F0502020204030203" pitchFamily="34" charset="0"/>
                        <a:ea typeface="Lato" panose="020F0502020204030203" pitchFamily="34" charset="0"/>
                        <a:cs typeface="Lato" panose="020F0502020204030203" pitchFamily="34" charset="0"/>
                      </a:endParaRPr>
                    </a:p>
                  </a:txBody>
                  <a:tcPr marL="56548" marR="56548" marT="28274" marB="28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ea typeface="Lato" panose="020F0502020204030203" pitchFamily="34" charset="0"/>
                          <a:cs typeface="Lato" panose="020F0502020204030203" pitchFamily="34" charset="0"/>
                        </a:rPr>
                        <a:t>This targeted approach breaks down tough stains </a:t>
                      </a:r>
                      <a:r>
                        <a:rPr lang="en-US" sz="1200" i="1" dirty="0">
                          <a:latin typeface="Lato" panose="020F0502020204030203" pitchFamily="34" charset="0"/>
                          <a:ea typeface="Lato" panose="020F0502020204030203" pitchFamily="34" charset="0"/>
                          <a:cs typeface="Lato" panose="020F0502020204030203" pitchFamily="34" charset="0"/>
                        </a:rPr>
                        <a:t>before</a:t>
                      </a:r>
                      <a:r>
                        <a:rPr lang="en-US" sz="1200" dirty="0">
                          <a:latin typeface="Lato" panose="020F0502020204030203" pitchFamily="34" charset="0"/>
                          <a:ea typeface="Lato" panose="020F0502020204030203" pitchFamily="34" charset="0"/>
                          <a:cs typeface="Lato" panose="020F0502020204030203" pitchFamily="34" charset="0"/>
                        </a:rPr>
                        <a:t> they enter the general wash, significantly reducing the likelihood of re-washes and may help preserve fabric.</a:t>
                      </a:r>
                    </a:p>
                    <a:p>
                      <a:pPr algn="l"/>
                      <a:endParaRPr lang="en-US" sz="1200" dirty="0">
                        <a:effectLst/>
                        <a:latin typeface="Lato" panose="020F0502020204030203" pitchFamily="34" charset="0"/>
                        <a:ea typeface="Lato" panose="020F0502020204030203" pitchFamily="34" charset="0"/>
                        <a:cs typeface="Lato" panose="020F0502020204030203" pitchFamily="34" charset="0"/>
                      </a:endParaRPr>
                    </a:p>
                  </a:txBody>
                  <a:tcPr marL="56548" marR="56548" marT="28274" marB="28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407796"/>
                  </a:ext>
                </a:extLst>
              </a:tr>
            </a:tbl>
          </a:graphicData>
        </a:graphic>
      </p:graphicFrame>
      <p:sp>
        <p:nvSpPr>
          <p:cNvPr id="3" name="Title 1">
            <a:extLst>
              <a:ext uri="{FF2B5EF4-FFF2-40B4-BE49-F238E27FC236}">
                <a16:creationId xmlns:a16="http://schemas.microsoft.com/office/drawing/2014/main" id="{F4FC7F7F-CE0B-0410-8D23-90960516EC05}"/>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007DC2"/>
                </a:solidFill>
                <a:latin typeface="Arial" panose="020B0604020202020204" pitchFamily="34" charset="0"/>
                <a:cs typeface="Arial" panose="020B0604020202020204" pitchFamily="34" charset="0"/>
              </a:rPr>
              <a:t>Key Takeaways &amp; Impact to Business </a:t>
            </a:r>
            <a:endParaRPr lang="en-US" sz="3500" b="1" dirty="0">
              <a:solidFill>
                <a:srgbClr val="007DC2"/>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4061800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wave&#10;&#10;Description automatically generated">
            <a:extLst>
              <a:ext uri="{FF2B5EF4-FFF2-40B4-BE49-F238E27FC236}">
                <a16:creationId xmlns:a16="http://schemas.microsoft.com/office/drawing/2014/main" id="{3D378120-35FD-A3B9-0058-8A2AFA7C9EF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6F34C57-00A5-36D6-5472-0F5E0D7CD605}"/>
              </a:ext>
            </a:extLst>
          </p:cNvPr>
          <p:cNvSpPr>
            <a:spLocks noGrp="1"/>
          </p:cNvSpPr>
          <p:nvPr>
            <p:ph type="title"/>
          </p:nvPr>
        </p:nvSpPr>
        <p:spPr>
          <a:xfrm>
            <a:off x="616093" y="1923471"/>
            <a:ext cx="10515600" cy="2852737"/>
          </a:xfrm>
        </p:spPr>
        <p:txBody>
          <a:bodyPr>
            <a:normAutofit/>
          </a:bodyPr>
          <a:lstStyle/>
          <a:p>
            <a:pPr algn="ctr"/>
            <a:r>
              <a:rPr lang="en-US" sz="6800" b="1" dirty="0">
                <a:solidFill>
                  <a:srgbClr val="007DC2"/>
                </a:solidFill>
                <a:latin typeface="Arial" panose="020B0604020202020204" pitchFamily="34" charset="0"/>
                <a:cs typeface="Arial" panose="020B0604020202020204" pitchFamily="34" charset="0"/>
              </a:rPr>
              <a:t>QUESTIONS</a:t>
            </a:r>
          </a:p>
        </p:txBody>
      </p:sp>
      <p:grpSp>
        <p:nvGrpSpPr>
          <p:cNvPr id="2" name="Group 1">
            <a:extLst>
              <a:ext uri="{FF2B5EF4-FFF2-40B4-BE49-F238E27FC236}">
                <a16:creationId xmlns:a16="http://schemas.microsoft.com/office/drawing/2014/main" id="{864651B3-D977-EDA6-9D7F-59AC4BCFA6FA}"/>
              </a:ext>
            </a:extLst>
          </p:cNvPr>
          <p:cNvGrpSpPr/>
          <p:nvPr/>
        </p:nvGrpSpPr>
        <p:grpSpPr>
          <a:xfrm>
            <a:off x="616092" y="0"/>
            <a:ext cx="4678921" cy="3067825"/>
            <a:chOff x="5693171" y="9730"/>
            <a:chExt cx="3113510" cy="2041433"/>
          </a:xfrm>
        </p:grpSpPr>
        <p:grpSp>
          <p:nvGrpSpPr>
            <p:cNvPr id="3" name="Group 2">
              <a:extLst>
                <a:ext uri="{FF2B5EF4-FFF2-40B4-BE49-F238E27FC236}">
                  <a16:creationId xmlns:a16="http://schemas.microsoft.com/office/drawing/2014/main" id="{73E98E7F-6D9B-DCBF-B8B2-DE5DD54EF3D1}"/>
                </a:ext>
              </a:extLst>
            </p:cNvPr>
            <p:cNvGrpSpPr/>
            <p:nvPr/>
          </p:nvGrpSpPr>
          <p:grpSpPr>
            <a:xfrm>
              <a:off x="5693171" y="101855"/>
              <a:ext cx="2540294" cy="1949308"/>
              <a:chOff x="4813652" y="-329933"/>
              <a:chExt cx="3865819" cy="2966457"/>
            </a:xfrm>
          </p:grpSpPr>
          <p:sp>
            <p:nvSpPr>
              <p:cNvPr id="7" name="Freeform 3">
                <a:extLst>
                  <a:ext uri="{FF2B5EF4-FFF2-40B4-BE49-F238E27FC236}">
                    <a16:creationId xmlns:a16="http://schemas.microsoft.com/office/drawing/2014/main" id="{3CE64D60-9781-F0F2-0D1A-5D92DB06A13E}"/>
                  </a:ext>
                </a:extLst>
              </p:cNvPr>
              <p:cNvSpPr/>
              <p:nvPr/>
            </p:nvSpPr>
            <p:spPr>
              <a:xfrm rot="-10800000">
                <a:off x="4813652" y="-329933"/>
                <a:ext cx="3865819" cy="2309685"/>
              </a:xfrm>
              <a:custGeom>
                <a:avLst/>
                <a:gdLst/>
                <a:ahLst/>
                <a:cxnLst/>
                <a:rect l="l" t="t" r="r" b="b"/>
                <a:pathLst>
                  <a:path w="3865819" h="2309685">
                    <a:moveTo>
                      <a:pt x="0" y="0"/>
                    </a:moveTo>
                    <a:lnTo>
                      <a:pt x="3865818" y="0"/>
                    </a:lnTo>
                    <a:lnTo>
                      <a:pt x="3865818" y="2309685"/>
                    </a:lnTo>
                    <a:lnTo>
                      <a:pt x="0" y="2309685"/>
                    </a:lnTo>
                    <a:lnTo>
                      <a:pt x="0" y="0"/>
                    </a:lnTo>
                    <a:close/>
                  </a:path>
                </a:pathLst>
              </a:custGeom>
              <a:blipFill>
                <a:blip r:embed="rId3" cstate="screen">
                  <a:alphaModFix amt="81000"/>
                  <a:extLst>
                    <a:ext uri="{28A0092B-C50C-407E-A947-70E740481C1C}">
                      <a14:useLocalDpi xmlns:a14="http://schemas.microsoft.com/office/drawing/2010/main"/>
                    </a:ext>
                  </a:extLst>
                </a:blip>
                <a:stretch>
                  <a:fillRect/>
                </a:stretch>
              </a:blipFill>
            </p:spPr>
            <p:txBody>
              <a:bodyPr/>
              <a:lstStyle/>
              <a:p>
                <a:endParaRPr lang="en-US" dirty="0"/>
              </a:p>
            </p:txBody>
          </p:sp>
          <p:sp>
            <p:nvSpPr>
              <p:cNvPr id="8" name="Freeform 4">
                <a:extLst>
                  <a:ext uri="{FF2B5EF4-FFF2-40B4-BE49-F238E27FC236}">
                    <a16:creationId xmlns:a16="http://schemas.microsoft.com/office/drawing/2014/main" id="{D9043A4C-9A15-1E7A-B355-5C0D7E5A5097}"/>
                  </a:ext>
                </a:extLst>
              </p:cNvPr>
              <p:cNvSpPr/>
              <p:nvPr/>
            </p:nvSpPr>
            <p:spPr>
              <a:xfrm rot="-10800000">
                <a:off x="5103937" y="611176"/>
                <a:ext cx="1906995" cy="2025348"/>
              </a:xfrm>
              <a:custGeom>
                <a:avLst/>
                <a:gdLst/>
                <a:ahLst/>
                <a:cxnLst/>
                <a:rect l="l" t="t" r="r" b="b"/>
                <a:pathLst>
                  <a:path w="1906995" h="2025348">
                    <a:moveTo>
                      <a:pt x="0" y="0"/>
                    </a:moveTo>
                    <a:lnTo>
                      <a:pt x="1906995" y="0"/>
                    </a:lnTo>
                    <a:lnTo>
                      <a:pt x="1906995" y="2025348"/>
                    </a:lnTo>
                    <a:lnTo>
                      <a:pt x="0" y="2025348"/>
                    </a:lnTo>
                    <a:lnTo>
                      <a:pt x="0" y="0"/>
                    </a:lnTo>
                    <a:close/>
                  </a:path>
                </a:pathLst>
              </a:custGeom>
              <a:blipFill>
                <a:blip r:embed="rId4" cstate="screen">
                  <a:alphaModFix amt="65000"/>
                  <a:extLst>
                    <a:ext uri="{28A0092B-C50C-407E-A947-70E740481C1C}">
                      <a14:useLocalDpi xmlns:a14="http://schemas.microsoft.com/office/drawing/2010/main"/>
                    </a:ext>
                  </a:extLst>
                </a:blip>
                <a:stretch>
                  <a:fillRect/>
                </a:stretch>
              </a:blipFill>
            </p:spPr>
            <p:txBody>
              <a:bodyPr/>
              <a:lstStyle/>
              <a:p>
                <a:endParaRPr lang="en-US"/>
              </a:p>
            </p:txBody>
          </p:sp>
        </p:grpSp>
        <p:sp>
          <p:nvSpPr>
            <p:cNvPr id="4" name="Freeform 6">
              <a:extLst>
                <a:ext uri="{FF2B5EF4-FFF2-40B4-BE49-F238E27FC236}">
                  <a16:creationId xmlns:a16="http://schemas.microsoft.com/office/drawing/2014/main" id="{541088D4-1310-96A2-8232-350FA60DD71B}"/>
                </a:ext>
              </a:extLst>
            </p:cNvPr>
            <p:cNvSpPr/>
            <p:nvPr/>
          </p:nvSpPr>
          <p:spPr>
            <a:xfrm>
              <a:off x="6164887" y="9730"/>
              <a:ext cx="2641794" cy="1495261"/>
            </a:xfrm>
            <a:custGeom>
              <a:avLst/>
              <a:gdLst/>
              <a:ahLst/>
              <a:cxnLst/>
              <a:rect l="l" t="t" r="r" b="b"/>
              <a:pathLst>
                <a:path w="3681514" h="3672310">
                  <a:moveTo>
                    <a:pt x="0" y="0"/>
                  </a:moveTo>
                  <a:lnTo>
                    <a:pt x="3681514" y="0"/>
                  </a:lnTo>
                  <a:lnTo>
                    <a:pt x="3681514" y="3672310"/>
                  </a:lnTo>
                  <a:lnTo>
                    <a:pt x="0" y="3672310"/>
                  </a:lnTo>
                  <a:lnTo>
                    <a:pt x="0" y="0"/>
                  </a:lnTo>
                  <a:close/>
                </a:path>
              </a:pathLst>
            </a:custGeom>
            <a:blipFill>
              <a:blip r:embed="rId5" cstate="screen">
                <a:alphaModFix amt="75000"/>
                <a:extLst>
                  <a:ext uri="{28A0092B-C50C-407E-A947-70E740481C1C}">
                    <a14:useLocalDpi xmlns:a14="http://schemas.microsoft.com/office/drawing/2010/main"/>
                  </a:ext>
                </a:extLst>
              </a:blip>
              <a:stretch>
                <a:fillRect/>
              </a:stretch>
            </a:blipFill>
          </p:spPr>
          <p:txBody>
            <a:bodyPr/>
            <a:lstStyle/>
            <a:p>
              <a:endParaRPr lang="en-US" dirty="0"/>
            </a:p>
          </p:txBody>
        </p:sp>
      </p:grpSp>
      <p:pic>
        <p:nvPicPr>
          <p:cNvPr id="9" name="Picture 8">
            <a:extLst>
              <a:ext uri="{FF2B5EF4-FFF2-40B4-BE49-F238E27FC236}">
                <a16:creationId xmlns:a16="http://schemas.microsoft.com/office/drawing/2014/main" id="{53D0B780-E6BE-5EAF-9310-5F28BD77513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3630" y="5133350"/>
            <a:ext cx="3224975" cy="1427885"/>
          </a:xfrm>
          <a:prstGeom prst="rect">
            <a:avLst/>
          </a:prstGeom>
        </p:spPr>
      </p:pic>
    </p:spTree>
    <p:extLst>
      <p:ext uri="{BB962C8B-B14F-4D97-AF65-F5344CB8AC3E}">
        <p14:creationId xmlns:p14="http://schemas.microsoft.com/office/powerpoint/2010/main" val="1600590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wave&#10;&#10;Description automatically generated">
            <a:extLst>
              <a:ext uri="{FF2B5EF4-FFF2-40B4-BE49-F238E27FC236}">
                <a16:creationId xmlns:a16="http://schemas.microsoft.com/office/drawing/2014/main" id="{3D378120-35FD-A3B9-0058-8A2AFA7C9EF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6F34C57-00A5-36D6-5472-0F5E0D7CD605}"/>
              </a:ext>
            </a:extLst>
          </p:cNvPr>
          <p:cNvSpPr>
            <a:spLocks noGrp="1"/>
          </p:cNvSpPr>
          <p:nvPr>
            <p:ph type="title"/>
          </p:nvPr>
        </p:nvSpPr>
        <p:spPr>
          <a:xfrm>
            <a:off x="616093" y="1923471"/>
            <a:ext cx="10515600" cy="2852737"/>
          </a:xfrm>
        </p:spPr>
        <p:txBody>
          <a:bodyPr>
            <a:normAutofit/>
          </a:bodyPr>
          <a:lstStyle/>
          <a:p>
            <a:pPr algn="ctr"/>
            <a:r>
              <a:rPr lang="en-US" sz="6800" b="1" dirty="0">
                <a:solidFill>
                  <a:srgbClr val="007DC2"/>
                </a:solidFill>
                <a:latin typeface="Arial" panose="020B0604020202020204" pitchFamily="34" charset="0"/>
                <a:cs typeface="Arial" panose="020B0604020202020204" pitchFamily="34" charset="0"/>
              </a:rPr>
              <a:t>THANK YOU!</a:t>
            </a:r>
          </a:p>
        </p:txBody>
      </p:sp>
      <p:grpSp>
        <p:nvGrpSpPr>
          <p:cNvPr id="2" name="Group 1">
            <a:extLst>
              <a:ext uri="{FF2B5EF4-FFF2-40B4-BE49-F238E27FC236}">
                <a16:creationId xmlns:a16="http://schemas.microsoft.com/office/drawing/2014/main" id="{55B9D5C3-7F32-35AB-B42F-BFD55F321DDD}"/>
              </a:ext>
            </a:extLst>
          </p:cNvPr>
          <p:cNvGrpSpPr/>
          <p:nvPr/>
        </p:nvGrpSpPr>
        <p:grpSpPr>
          <a:xfrm>
            <a:off x="616092" y="0"/>
            <a:ext cx="4678921" cy="3067825"/>
            <a:chOff x="5693171" y="9730"/>
            <a:chExt cx="3113510" cy="2041433"/>
          </a:xfrm>
        </p:grpSpPr>
        <p:grpSp>
          <p:nvGrpSpPr>
            <p:cNvPr id="3" name="Group 2">
              <a:extLst>
                <a:ext uri="{FF2B5EF4-FFF2-40B4-BE49-F238E27FC236}">
                  <a16:creationId xmlns:a16="http://schemas.microsoft.com/office/drawing/2014/main" id="{202326FE-7DF7-E99A-FA04-639A078DD63D}"/>
                </a:ext>
              </a:extLst>
            </p:cNvPr>
            <p:cNvGrpSpPr/>
            <p:nvPr/>
          </p:nvGrpSpPr>
          <p:grpSpPr>
            <a:xfrm>
              <a:off x="5693171" y="101855"/>
              <a:ext cx="2540294" cy="1949308"/>
              <a:chOff x="4813652" y="-329933"/>
              <a:chExt cx="3865819" cy="2966457"/>
            </a:xfrm>
          </p:grpSpPr>
          <p:sp>
            <p:nvSpPr>
              <p:cNvPr id="7" name="Freeform 3">
                <a:extLst>
                  <a:ext uri="{FF2B5EF4-FFF2-40B4-BE49-F238E27FC236}">
                    <a16:creationId xmlns:a16="http://schemas.microsoft.com/office/drawing/2014/main" id="{C9A0AF23-9F22-FB70-201E-8EEA2055A081}"/>
                  </a:ext>
                </a:extLst>
              </p:cNvPr>
              <p:cNvSpPr/>
              <p:nvPr/>
            </p:nvSpPr>
            <p:spPr>
              <a:xfrm rot="-10800000">
                <a:off x="4813652" y="-329933"/>
                <a:ext cx="3865819" cy="2309685"/>
              </a:xfrm>
              <a:custGeom>
                <a:avLst/>
                <a:gdLst/>
                <a:ahLst/>
                <a:cxnLst/>
                <a:rect l="l" t="t" r="r" b="b"/>
                <a:pathLst>
                  <a:path w="3865819" h="2309685">
                    <a:moveTo>
                      <a:pt x="0" y="0"/>
                    </a:moveTo>
                    <a:lnTo>
                      <a:pt x="3865818" y="0"/>
                    </a:lnTo>
                    <a:lnTo>
                      <a:pt x="3865818" y="2309685"/>
                    </a:lnTo>
                    <a:lnTo>
                      <a:pt x="0" y="2309685"/>
                    </a:lnTo>
                    <a:lnTo>
                      <a:pt x="0" y="0"/>
                    </a:lnTo>
                    <a:close/>
                  </a:path>
                </a:pathLst>
              </a:custGeom>
              <a:blipFill>
                <a:blip r:embed="rId3" cstate="screen">
                  <a:alphaModFix amt="81000"/>
                  <a:extLst>
                    <a:ext uri="{28A0092B-C50C-407E-A947-70E740481C1C}">
                      <a14:useLocalDpi xmlns:a14="http://schemas.microsoft.com/office/drawing/2010/main"/>
                    </a:ext>
                  </a:extLst>
                </a:blip>
                <a:stretch>
                  <a:fillRect/>
                </a:stretch>
              </a:blipFill>
            </p:spPr>
            <p:txBody>
              <a:bodyPr/>
              <a:lstStyle/>
              <a:p>
                <a:endParaRPr lang="en-US" dirty="0"/>
              </a:p>
            </p:txBody>
          </p:sp>
          <p:sp>
            <p:nvSpPr>
              <p:cNvPr id="8" name="Freeform 4">
                <a:extLst>
                  <a:ext uri="{FF2B5EF4-FFF2-40B4-BE49-F238E27FC236}">
                    <a16:creationId xmlns:a16="http://schemas.microsoft.com/office/drawing/2014/main" id="{D4A88CA5-DAF4-6007-2749-05D08BD88EAB}"/>
                  </a:ext>
                </a:extLst>
              </p:cNvPr>
              <p:cNvSpPr/>
              <p:nvPr/>
            </p:nvSpPr>
            <p:spPr>
              <a:xfrm rot="-10800000">
                <a:off x="5103937" y="611176"/>
                <a:ext cx="1906995" cy="2025348"/>
              </a:xfrm>
              <a:custGeom>
                <a:avLst/>
                <a:gdLst/>
                <a:ahLst/>
                <a:cxnLst/>
                <a:rect l="l" t="t" r="r" b="b"/>
                <a:pathLst>
                  <a:path w="1906995" h="2025348">
                    <a:moveTo>
                      <a:pt x="0" y="0"/>
                    </a:moveTo>
                    <a:lnTo>
                      <a:pt x="1906995" y="0"/>
                    </a:lnTo>
                    <a:lnTo>
                      <a:pt x="1906995" y="2025348"/>
                    </a:lnTo>
                    <a:lnTo>
                      <a:pt x="0" y="2025348"/>
                    </a:lnTo>
                    <a:lnTo>
                      <a:pt x="0" y="0"/>
                    </a:lnTo>
                    <a:close/>
                  </a:path>
                </a:pathLst>
              </a:custGeom>
              <a:blipFill>
                <a:blip r:embed="rId4" cstate="screen">
                  <a:alphaModFix amt="65000"/>
                  <a:extLst>
                    <a:ext uri="{28A0092B-C50C-407E-A947-70E740481C1C}">
                      <a14:useLocalDpi xmlns:a14="http://schemas.microsoft.com/office/drawing/2010/main"/>
                    </a:ext>
                  </a:extLst>
                </a:blip>
                <a:stretch>
                  <a:fillRect/>
                </a:stretch>
              </a:blipFill>
            </p:spPr>
            <p:txBody>
              <a:bodyPr/>
              <a:lstStyle/>
              <a:p>
                <a:endParaRPr lang="en-US"/>
              </a:p>
            </p:txBody>
          </p:sp>
        </p:grpSp>
        <p:sp>
          <p:nvSpPr>
            <p:cNvPr id="4" name="Freeform 6">
              <a:extLst>
                <a:ext uri="{FF2B5EF4-FFF2-40B4-BE49-F238E27FC236}">
                  <a16:creationId xmlns:a16="http://schemas.microsoft.com/office/drawing/2014/main" id="{1B7A9648-11CB-C689-9B80-8F3E229FA785}"/>
                </a:ext>
              </a:extLst>
            </p:cNvPr>
            <p:cNvSpPr/>
            <p:nvPr/>
          </p:nvSpPr>
          <p:spPr>
            <a:xfrm>
              <a:off x="6164887" y="9730"/>
              <a:ext cx="2641794" cy="1495261"/>
            </a:xfrm>
            <a:custGeom>
              <a:avLst/>
              <a:gdLst/>
              <a:ahLst/>
              <a:cxnLst/>
              <a:rect l="l" t="t" r="r" b="b"/>
              <a:pathLst>
                <a:path w="3681514" h="3672310">
                  <a:moveTo>
                    <a:pt x="0" y="0"/>
                  </a:moveTo>
                  <a:lnTo>
                    <a:pt x="3681514" y="0"/>
                  </a:lnTo>
                  <a:lnTo>
                    <a:pt x="3681514" y="3672310"/>
                  </a:lnTo>
                  <a:lnTo>
                    <a:pt x="0" y="3672310"/>
                  </a:lnTo>
                  <a:lnTo>
                    <a:pt x="0" y="0"/>
                  </a:lnTo>
                  <a:close/>
                </a:path>
              </a:pathLst>
            </a:custGeom>
            <a:blipFill>
              <a:blip r:embed="rId5" cstate="screen">
                <a:alphaModFix amt="75000"/>
                <a:extLst>
                  <a:ext uri="{28A0092B-C50C-407E-A947-70E740481C1C}">
                    <a14:useLocalDpi xmlns:a14="http://schemas.microsoft.com/office/drawing/2010/main"/>
                  </a:ext>
                </a:extLst>
              </a:blip>
              <a:stretch>
                <a:fillRect/>
              </a:stretch>
            </a:blipFill>
          </p:spPr>
          <p:txBody>
            <a:bodyPr/>
            <a:lstStyle/>
            <a:p>
              <a:endParaRPr lang="en-US" dirty="0"/>
            </a:p>
          </p:txBody>
        </p:sp>
      </p:grpSp>
      <p:pic>
        <p:nvPicPr>
          <p:cNvPr id="10" name="Picture 9">
            <a:extLst>
              <a:ext uri="{FF2B5EF4-FFF2-40B4-BE49-F238E27FC236}">
                <a16:creationId xmlns:a16="http://schemas.microsoft.com/office/drawing/2014/main" id="{6BED0610-0AC7-0FEB-0BD8-A79158C432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3630" y="5133350"/>
            <a:ext cx="3224975" cy="1427885"/>
          </a:xfrm>
          <a:prstGeom prst="rect">
            <a:avLst/>
          </a:prstGeom>
        </p:spPr>
      </p:pic>
    </p:spTree>
    <p:extLst>
      <p:ext uri="{BB962C8B-B14F-4D97-AF65-F5344CB8AC3E}">
        <p14:creationId xmlns:p14="http://schemas.microsoft.com/office/powerpoint/2010/main" val="211849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5373C-7C88-F2C5-310D-F9488496DCF9}"/>
            </a:ext>
          </a:extLst>
        </p:cNvPr>
        <p:cNvGrpSpPr/>
        <p:nvPr/>
      </p:nvGrpSpPr>
      <p:grpSpPr>
        <a:xfrm>
          <a:off x="0" y="0"/>
          <a:ext cx="0" cy="0"/>
          <a:chOff x="0" y="0"/>
          <a:chExt cx="0" cy="0"/>
        </a:xfrm>
      </p:grpSpPr>
      <p:pic>
        <p:nvPicPr>
          <p:cNvPr id="11" name="Picture 10" descr="A blue and white background&#10;&#10;Description automatically generated">
            <a:extLst>
              <a:ext uri="{FF2B5EF4-FFF2-40B4-BE49-F238E27FC236}">
                <a16:creationId xmlns:a16="http://schemas.microsoft.com/office/drawing/2014/main" id="{3D54E169-335E-54AA-C3B7-717EE4E9D83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878798FF-317B-E3AD-491C-667077AC7763}"/>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007DC2"/>
                </a:solidFill>
                <a:latin typeface="Arial" panose="020B0604020202020204" pitchFamily="34" charset="0"/>
                <a:cs typeface="Arial" panose="020B0604020202020204" pitchFamily="34" charset="0"/>
              </a:rPr>
              <a:t>Why is Chemistry the most critical variable in WDF?</a:t>
            </a:r>
          </a:p>
        </p:txBody>
      </p:sp>
      <p:sp>
        <p:nvSpPr>
          <p:cNvPr id="14" name="TextBox 13">
            <a:extLst>
              <a:ext uri="{FF2B5EF4-FFF2-40B4-BE49-F238E27FC236}">
                <a16:creationId xmlns:a16="http://schemas.microsoft.com/office/drawing/2014/main" id="{B36DA77A-6C9E-1173-18A1-6C9B41D40FC5}"/>
              </a:ext>
            </a:extLst>
          </p:cNvPr>
          <p:cNvSpPr txBox="1"/>
          <p:nvPr/>
        </p:nvSpPr>
        <p:spPr>
          <a:xfrm>
            <a:off x="9462499" y="6396379"/>
            <a:ext cx="2607994" cy="461665"/>
          </a:xfrm>
          <a:prstGeom prst="rect">
            <a:avLst/>
          </a:prstGeom>
          <a:noFill/>
        </p:spPr>
        <p:txBody>
          <a:bodyPr wrap="square" rtlCol="0" anchor="ctr">
            <a:spAutoFit/>
          </a:bodyPr>
          <a:lstStyle/>
          <a:p>
            <a:pPr algn="r"/>
            <a:r>
              <a:rPr lang="en-US" sz="2400" dirty="0">
                <a:solidFill>
                  <a:schemeClr val="bg1"/>
                </a:solidFill>
                <a:latin typeface="Arial" panose="020B0604020202020204" pitchFamily="34" charset="0"/>
                <a:cs typeface="Arial" panose="020B0604020202020204" pitchFamily="34" charset="0"/>
              </a:rPr>
              <a:t>#</a:t>
            </a:r>
            <a:r>
              <a:rPr lang="en-US" sz="2400" dirty="0" err="1">
                <a:solidFill>
                  <a:schemeClr val="bg1"/>
                </a:solidFill>
                <a:latin typeface="Arial" panose="020B0604020202020204" pitchFamily="34" charset="0"/>
                <a:cs typeface="Arial" panose="020B0604020202020204" pitchFamily="34" charset="0"/>
              </a:rPr>
              <a:t>washdryfold</a:t>
            </a:r>
            <a:endParaRPr lang="en-US" sz="2400" dirty="0">
              <a:solidFill>
                <a:schemeClr val="bg1"/>
              </a:solidFill>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D1152B4D-D378-C360-70D2-A82DC31E6F76}"/>
              </a:ext>
            </a:extLst>
          </p:cNvPr>
          <p:cNvSpPr txBox="1">
            <a:spLocks/>
          </p:cNvSpPr>
          <p:nvPr/>
        </p:nvSpPr>
        <p:spPr>
          <a:xfrm>
            <a:off x="558798" y="1478755"/>
            <a:ext cx="11244640" cy="5148061"/>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Arial" panose="020B0604020202020204" pitchFamily="34" charset="0"/>
                <a:ea typeface="Lato" panose="020F0502020204030203" pitchFamily="34" charset="0"/>
                <a:cs typeface="Arial" panose="020B0604020202020204" pitchFamily="34" charset="0"/>
              </a:rPr>
              <a:t>You must master all four to succeed. Reducing one means compensating with another.</a:t>
            </a:r>
          </a:p>
          <a:p>
            <a:endParaRPr lang="en-US" sz="1800" dirty="0">
              <a:latin typeface="Arial" panose="020B0604020202020204" pitchFamily="34" charset="0"/>
              <a:ea typeface="Lato" panose="020F0502020204030203" pitchFamily="34" charset="0"/>
              <a:cs typeface="Arial" panose="020B0604020202020204" pitchFamily="34" charset="0"/>
            </a:endParaRPr>
          </a:p>
          <a:p>
            <a:r>
              <a:rPr lang="en-US" sz="1800" dirty="0">
                <a:latin typeface="Arial" panose="020B0604020202020204" pitchFamily="34" charset="0"/>
                <a:ea typeface="Lato" panose="020F0502020204030203" pitchFamily="34" charset="0"/>
                <a:cs typeface="Arial" panose="020B0604020202020204" pitchFamily="34" charset="0"/>
              </a:rPr>
              <a:t>Chemistry handles stains that time/temperature/agitation can’t. </a:t>
            </a:r>
          </a:p>
          <a:p>
            <a:endParaRPr lang="en-US" sz="1800" dirty="0">
              <a:latin typeface="Arial" panose="020B0604020202020204" pitchFamily="34" charset="0"/>
              <a:ea typeface="Lato" panose="020F0502020204030203" pitchFamily="34" charset="0"/>
              <a:cs typeface="Arial" panose="020B0604020202020204" pitchFamily="34" charset="0"/>
            </a:endParaRPr>
          </a:p>
          <a:p>
            <a:r>
              <a:rPr lang="en-US" sz="1800" dirty="0">
                <a:latin typeface="Arial" panose="020B0604020202020204" pitchFamily="34" charset="0"/>
                <a:ea typeface="Lato" panose="020F0502020204030203" pitchFamily="34" charset="0"/>
                <a:cs typeface="Arial" panose="020B0604020202020204" pitchFamily="34" charset="0"/>
              </a:rPr>
              <a:t>It allows you to use </a:t>
            </a:r>
            <a:r>
              <a:rPr lang="en-US" sz="1800" i="1" dirty="0">
                <a:latin typeface="Arial" panose="020B0604020202020204" pitchFamily="34" charset="0"/>
                <a:ea typeface="Lato" panose="020F0502020204030203" pitchFamily="34" charset="0"/>
                <a:cs typeface="Arial" panose="020B0604020202020204" pitchFamily="34" charset="0"/>
              </a:rPr>
              <a:t>less</a:t>
            </a:r>
            <a:r>
              <a:rPr lang="en-US" sz="1800" dirty="0">
                <a:latin typeface="Arial" panose="020B0604020202020204" pitchFamily="34" charset="0"/>
                <a:ea typeface="Lato" panose="020F0502020204030203" pitchFamily="34" charset="0"/>
                <a:cs typeface="Arial" panose="020B0604020202020204" pitchFamily="34" charset="0"/>
              </a:rPr>
              <a:t> time and energy.</a:t>
            </a:r>
          </a:p>
          <a:p>
            <a:endParaRPr lang="en-US" sz="1800" b="1" dirty="0">
              <a:latin typeface="Arial" panose="020B0604020202020204" pitchFamily="34" charset="0"/>
              <a:ea typeface="Lato" panose="020F0502020204030203" pitchFamily="34" charset="0"/>
              <a:cs typeface="Arial" panose="020B0604020202020204" pitchFamily="34" charset="0"/>
            </a:endParaRPr>
          </a:p>
          <a:p>
            <a:r>
              <a:rPr lang="en-US" sz="1800" dirty="0">
                <a:latin typeface="Arial" panose="020B0604020202020204" pitchFamily="34" charset="0"/>
                <a:ea typeface="Lato" panose="020F0502020204030203" pitchFamily="34" charset="0"/>
                <a:cs typeface="Arial" panose="020B0604020202020204" pitchFamily="34" charset="0"/>
              </a:rPr>
              <a:t>Stains are complex organic (and sometimes inorganic) molecules. To clean them, you must understand their molecular properties. </a:t>
            </a:r>
          </a:p>
          <a:p>
            <a:endParaRPr lang="en-US" sz="1800" dirty="0">
              <a:latin typeface="Arial" panose="020B0604020202020204" pitchFamily="34" charset="0"/>
              <a:ea typeface="Lato" panose="020F0502020204030203" pitchFamily="34" charset="0"/>
              <a:cs typeface="Arial" panose="020B0604020202020204" pitchFamily="34" charset="0"/>
            </a:endParaRPr>
          </a:p>
          <a:p>
            <a:r>
              <a:rPr lang="en-US" sz="1800" dirty="0">
                <a:latin typeface="Arial" panose="020B0604020202020204" pitchFamily="34" charset="0"/>
                <a:ea typeface="Lato" panose="020F0502020204030203" pitchFamily="34" charset="0"/>
                <a:cs typeface="Arial" panose="020B0604020202020204" pitchFamily="34" charset="0"/>
              </a:rPr>
              <a:t>We classify them into </a:t>
            </a:r>
            <a:br>
              <a:rPr lang="en-US" sz="1800" dirty="0">
                <a:latin typeface="Arial" panose="020B0604020202020204" pitchFamily="34" charset="0"/>
                <a:ea typeface="Lato" panose="020F0502020204030203" pitchFamily="34" charset="0"/>
                <a:cs typeface="Arial" panose="020B0604020202020204" pitchFamily="34" charset="0"/>
              </a:rPr>
            </a:br>
            <a:r>
              <a:rPr lang="en-US" sz="1800" dirty="0">
                <a:latin typeface="Arial" panose="020B0604020202020204" pitchFamily="34" charset="0"/>
                <a:ea typeface="Lato" panose="020F0502020204030203" pitchFamily="34" charset="0"/>
                <a:cs typeface="Arial" panose="020B0604020202020204" pitchFamily="34" charset="0"/>
              </a:rPr>
              <a:t>four main groups:</a:t>
            </a:r>
          </a:p>
          <a:p>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ea typeface="Lato" panose="020F0502020204030203" pitchFamily="34" charset="0"/>
              <a:cs typeface="Arial" panose="020B0604020202020204" pitchFamily="34" charset="0"/>
            </a:endParaRPr>
          </a:p>
          <a:p>
            <a:pPr lvl="2"/>
            <a:endParaRPr lang="en-US" sz="1800" dirty="0">
              <a:latin typeface="Arial" panose="020B0604020202020204" pitchFamily="34" charset="0"/>
              <a:ea typeface="Lato" panose="020F0502020204030203" pitchFamily="34" charset="0"/>
              <a:cs typeface="Arial" panose="020B0604020202020204" pitchFamily="34" charset="0"/>
            </a:endParaRPr>
          </a:p>
          <a:p>
            <a:pPr lvl="2"/>
            <a:endParaRPr lang="en-US" sz="1800" dirty="0">
              <a:latin typeface="Arial" panose="020B0604020202020204" pitchFamily="34" charset="0"/>
              <a:ea typeface="Lato" panose="020F0502020204030203" pitchFamily="34" charset="0"/>
              <a:cs typeface="Arial" panose="020B0604020202020204" pitchFamily="34" charset="0"/>
            </a:endParaRPr>
          </a:p>
          <a:p>
            <a:pPr lvl="2"/>
            <a:endParaRPr lang="en-US" sz="1800" dirty="0">
              <a:latin typeface="Arial" panose="020B0604020202020204" pitchFamily="34" charset="0"/>
              <a:ea typeface="Lato" panose="020F0502020204030203"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1263622D-459D-1B23-235A-24C401C36B9D}"/>
              </a:ext>
            </a:extLst>
          </p:cNvPr>
          <p:cNvGraphicFramePr/>
          <p:nvPr>
            <p:extLst>
              <p:ext uri="{D42A27DB-BD31-4B8C-83A1-F6EECF244321}">
                <p14:modId xmlns:p14="http://schemas.microsoft.com/office/powerpoint/2010/main" val="3727923498"/>
              </p:ext>
            </p:extLst>
          </p:nvPr>
        </p:nvGraphicFramePr>
        <p:xfrm>
          <a:off x="3479768" y="4131366"/>
          <a:ext cx="7589078" cy="2192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26118DC6-9F22-1225-7DB8-C40B128B932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3631" y="5400826"/>
            <a:ext cx="2058138" cy="911258"/>
          </a:xfrm>
          <a:prstGeom prst="rect">
            <a:avLst/>
          </a:prstGeom>
        </p:spPr>
      </p:pic>
    </p:spTree>
    <p:extLst>
      <p:ext uri="{BB962C8B-B14F-4D97-AF65-F5344CB8AC3E}">
        <p14:creationId xmlns:p14="http://schemas.microsoft.com/office/powerpoint/2010/main" val="338317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B9DA26AB-3534-E615-6B65-9641FB098B6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988523"/>
            <a:ext cx="10515600" cy="2852737"/>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Stain Chemistry</a:t>
            </a:r>
          </a:p>
        </p:txBody>
      </p:sp>
      <p:sp>
        <p:nvSpPr>
          <p:cNvPr id="7" name="TextBox 6">
            <a:extLst>
              <a:ext uri="{FF2B5EF4-FFF2-40B4-BE49-F238E27FC236}">
                <a16:creationId xmlns:a16="http://schemas.microsoft.com/office/drawing/2014/main" id="{385F657C-2A67-A593-5151-ABFA738FB48E}"/>
              </a:ext>
            </a:extLst>
          </p:cNvPr>
          <p:cNvSpPr txBox="1"/>
          <p:nvPr/>
        </p:nvSpPr>
        <p:spPr>
          <a:xfrm>
            <a:off x="9462499" y="6396379"/>
            <a:ext cx="2607994" cy="461665"/>
          </a:xfrm>
          <a:prstGeom prst="rect">
            <a:avLst/>
          </a:prstGeom>
          <a:noFill/>
        </p:spPr>
        <p:txBody>
          <a:bodyPr wrap="square" rtlCol="0" anchor="ctr">
            <a:spAutoFit/>
          </a:bodyPr>
          <a:lstStyle/>
          <a:p>
            <a:pPr algn="r"/>
            <a:r>
              <a:rPr lang="en-US" sz="2400" dirty="0">
                <a:solidFill>
                  <a:schemeClr val="bg1"/>
                </a:solidFill>
                <a:latin typeface="Arial" panose="020B0604020202020204" pitchFamily="34" charset="0"/>
                <a:cs typeface="Arial" panose="020B0604020202020204" pitchFamily="34" charset="0"/>
              </a:rPr>
              <a:t>#</a:t>
            </a:r>
            <a:r>
              <a:rPr lang="en-US" sz="2400" dirty="0" err="1">
                <a:solidFill>
                  <a:schemeClr val="bg1"/>
                </a:solidFill>
                <a:latin typeface="Arial" panose="020B0604020202020204" pitchFamily="34" charset="0"/>
                <a:cs typeface="Arial" panose="020B0604020202020204" pitchFamily="34" charset="0"/>
              </a:rPr>
              <a:t>washdryfold</a:t>
            </a:r>
            <a:endParaRPr lang="en-US" sz="24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50AD7B3-5536-1674-492C-AAC547E178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631" y="5400826"/>
            <a:ext cx="2058138" cy="911258"/>
          </a:xfrm>
          <a:prstGeom prst="rect">
            <a:avLst/>
          </a:prstGeom>
        </p:spPr>
      </p:pic>
      <p:grpSp>
        <p:nvGrpSpPr>
          <p:cNvPr id="4" name="Group 3">
            <a:extLst>
              <a:ext uri="{FF2B5EF4-FFF2-40B4-BE49-F238E27FC236}">
                <a16:creationId xmlns:a16="http://schemas.microsoft.com/office/drawing/2014/main" id="{CEA49EE8-867E-D184-3C8E-7754DD3FE366}"/>
              </a:ext>
            </a:extLst>
          </p:cNvPr>
          <p:cNvGrpSpPr/>
          <p:nvPr/>
        </p:nvGrpSpPr>
        <p:grpSpPr>
          <a:xfrm>
            <a:off x="4897465" y="1820091"/>
            <a:ext cx="5161043" cy="5193649"/>
            <a:chOff x="10106783" y="1308100"/>
            <a:chExt cx="7496341" cy="7543702"/>
          </a:xfrm>
        </p:grpSpPr>
        <p:sp>
          <p:nvSpPr>
            <p:cNvPr id="6" name="Freeform 5">
              <a:extLst>
                <a:ext uri="{FF2B5EF4-FFF2-40B4-BE49-F238E27FC236}">
                  <a16:creationId xmlns:a16="http://schemas.microsoft.com/office/drawing/2014/main" id="{553B36EF-CD8F-0C1A-B731-7C76A241222E}"/>
                </a:ext>
              </a:extLst>
            </p:cNvPr>
            <p:cNvSpPr/>
            <p:nvPr/>
          </p:nvSpPr>
          <p:spPr>
            <a:xfrm>
              <a:off x="10106783" y="2714173"/>
              <a:ext cx="7496341" cy="6137629"/>
            </a:xfrm>
            <a:custGeom>
              <a:avLst/>
              <a:gdLst/>
              <a:ahLst/>
              <a:cxnLst/>
              <a:rect l="l" t="t" r="r" b="b"/>
              <a:pathLst>
                <a:path w="7496341" h="6137629">
                  <a:moveTo>
                    <a:pt x="0" y="0"/>
                  </a:moveTo>
                  <a:lnTo>
                    <a:pt x="7496341" y="0"/>
                  </a:lnTo>
                  <a:lnTo>
                    <a:pt x="7496341" y="6137629"/>
                  </a:lnTo>
                  <a:lnTo>
                    <a:pt x="0" y="6137629"/>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7">
              <a:extLst>
                <a:ext uri="{FF2B5EF4-FFF2-40B4-BE49-F238E27FC236}">
                  <a16:creationId xmlns:a16="http://schemas.microsoft.com/office/drawing/2014/main" id="{A671C1E3-463C-FFDA-AC99-EC583839B403}"/>
                </a:ext>
              </a:extLst>
            </p:cNvPr>
            <p:cNvSpPr/>
            <p:nvPr/>
          </p:nvSpPr>
          <p:spPr>
            <a:xfrm>
              <a:off x="12271673" y="1308100"/>
              <a:ext cx="4412654" cy="4114800"/>
            </a:xfrm>
            <a:custGeom>
              <a:avLst/>
              <a:gdLst/>
              <a:ahLst/>
              <a:cxnLst/>
              <a:rect l="l" t="t" r="r" b="b"/>
              <a:pathLst>
                <a:path w="4412654" h="4114800">
                  <a:moveTo>
                    <a:pt x="0" y="0"/>
                  </a:moveTo>
                  <a:lnTo>
                    <a:pt x="4412654" y="0"/>
                  </a:lnTo>
                  <a:lnTo>
                    <a:pt x="441265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Tree>
    <p:extLst>
      <p:ext uri="{BB962C8B-B14F-4D97-AF65-F5344CB8AC3E}">
        <p14:creationId xmlns:p14="http://schemas.microsoft.com/office/powerpoint/2010/main" val="231348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C2C23-4508-86CF-26FB-D59D63E1DF6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63FFAFF-EE3A-3B6D-6243-F4DFB776DA8B}"/>
              </a:ext>
            </a:extLst>
          </p:cNvPr>
          <p:cNvPicPr>
            <a:picLocks noChangeAspect="1"/>
          </p:cNvPicPr>
          <p:nvPr/>
        </p:nvPicPr>
        <p:blipFill>
          <a:blip r:embed="rId2"/>
          <a:stretch>
            <a:fillRect/>
          </a:stretch>
        </p:blipFill>
        <p:spPr>
          <a:xfrm>
            <a:off x="7211356" y="3275361"/>
            <a:ext cx="2291818" cy="3142462"/>
          </a:xfrm>
          <a:prstGeom prst="rect">
            <a:avLst/>
          </a:prstGeom>
        </p:spPr>
      </p:pic>
      <p:sp>
        <p:nvSpPr>
          <p:cNvPr id="4" name="Slide Number Placeholder 3">
            <a:extLst>
              <a:ext uri="{FF2B5EF4-FFF2-40B4-BE49-F238E27FC236}">
                <a16:creationId xmlns:a16="http://schemas.microsoft.com/office/drawing/2014/main" id="{FDDED17C-40EE-4D21-7066-8AF99958C675}"/>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pPr/>
              <a:t>6</a:t>
            </a:fld>
            <a:endParaRPr lang="en-US" dirty="0"/>
          </a:p>
        </p:txBody>
      </p:sp>
      <p:sp>
        <p:nvSpPr>
          <p:cNvPr id="7" name="Content Placeholder 2">
            <a:extLst>
              <a:ext uri="{FF2B5EF4-FFF2-40B4-BE49-F238E27FC236}">
                <a16:creationId xmlns:a16="http://schemas.microsoft.com/office/drawing/2014/main" id="{E33AD4A9-0EB1-AFE2-209A-3D4E1E6F251B}"/>
              </a:ext>
            </a:extLst>
          </p:cNvPr>
          <p:cNvSpPr txBox="1">
            <a:spLocks/>
          </p:cNvSpPr>
          <p:nvPr/>
        </p:nvSpPr>
        <p:spPr>
          <a:xfrm>
            <a:off x="644581" y="929672"/>
            <a:ext cx="11633202" cy="5148061"/>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B050"/>
                </a:solidFill>
                <a:latin typeface="Arial" panose="020B0604020202020204" pitchFamily="34" charset="0"/>
                <a:ea typeface="Lato" panose="020F0502020204030203" pitchFamily="34" charset="0"/>
                <a:cs typeface="Arial" panose="020B0604020202020204" pitchFamily="34" charset="0"/>
              </a:rPr>
              <a:t>What Are They?</a:t>
            </a:r>
          </a:p>
          <a:p>
            <a:pPr marL="0" indent="0">
              <a:buNone/>
            </a:pPr>
            <a:endParaRPr lang="en-US" sz="1800" b="1" dirty="0">
              <a:latin typeface="Arial" panose="020B0604020202020204" pitchFamily="34" charset="0"/>
              <a:ea typeface="Lato" panose="020F0502020204030203" pitchFamily="34" charset="0"/>
              <a:cs typeface="Arial" panose="020B0604020202020204" pitchFamily="34" charset="0"/>
            </a:endParaRPr>
          </a:p>
          <a:p>
            <a:r>
              <a:rPr lang="en-US" sz="1800" dirty="0">
                <a:latin typeface="Arial" panose="020B0604020202020204" pitchFamily="34" charset="0"/>
                <a:ea typeface="Lato" panose="020F0502020204030203" pitchFamily="34" charset="0"/>
                <a:cs typeface="Arial" panose="020B0604020202020204" pitchFamily="34" charset="0"/>
              </a:rPr>
              <a:t>Oxidizable stains are typically brightly colored organic molecules. Oxidizable stains get </a:t>
            </a:r>
            <a:br>
              <a:rPr lang="en-US" sz="1800" dirty="0">
                <a:latin typeface="Arial" panose="020B0604020202020204" pitchFamily="34" charset="0"/>
                <a:ea typeface="Lato" panose="020F0502020204030203" pitchFamily="34" charset="0"/>
                <a:cs typeface="Arial" panose="020B0604020202020204" pitchFamily="34" charset="0"/>
              </a:rPr>
            </a:br>
            <a:r>
              <a:rPr lang="en-US" sz="1800" dirty="0">
                <a:latin typeface="Arial" panose="020B0604020202020204" pitchFamily="34" charset="0"/>
                <a:ea typeface="Lato" panose="020F0502020204030203" pitchFamily="34" charset="0"/>
                <a:cs typeface="Arial" panose="020B0604020202020204" pitchFamily="34" charset="0"/>
              </a:rPr>
              <a:t>their color from a molecular structure called a </a:t>
            </a:r>
            <a:r>
              <a:rPr lang="en-US" sz="1800" b="1" dirty="0">
                <a:latin typeface="Arial" panose="020B0604020202020204" pitchFamily="34" charset="0"/>
                <a:ea typeface="Lato" panose="020F0502020204030203" pitchFamily="34" charset="0"/>
                <a:cs typeface="Arial" panose="020B0604020202020204" pitchFamily="34" charset="0"/>
              </a:rPr>
              <a:t>chromophore</a:t>
            </a:r>
            <a:r>
              <a:rPr lang="en-US" sz="1800" dirty="0">
                <a:latin typeface="Arial" panose="020B0604020202020204" pitchFamily="34" charset="0"/>
                <a:ea typeface="Lato" panose="020F0502020204030203" pitchFamily="34" charset="0"/>
                <a:cs typeface="Arial" panose="020B0604020202020204" pitchFamily="34" charset="0"/>
              </a:rPr>
              <a:t>.</a:t>
            </a:r>
          </a:p>
          <a:p>
            <a:endParaRPr lang="en-US" sz="1800" dirty="0">
              <a:latin typeface="Arial" panose="020B0604020202020204" pitchFamily="34" charset="0"/>
              <a:ea typeface="Lato" panose="020F0502020204030203" pitchFamily="34" charset="0"/>
              <a:cs typeface="Arial" panose="020B0604020202020204" pitchFamily="34" charset="0"/>
            </a:endParaRPr>
          </a:p>
          <a:p>
            <a:r>
              <a:rPr lang="en-US" sz="1800" dirty="0">
                <a:latin typeface="Arial" panose="020B0604020202020204" pitchFamily="34" charset="0"/>
                <a:ea typeface="Lato" panose="020F0502020204030203" pitchFamily="34" charset="0"/>
                <a:cs typeface="Arial" panose="020B0604020202020204" pitchFamily="34" charset="0"/>
              </a:rPr>
              <a:t>This system absorbs and reflects light in the visible spectrum, which is what we perceive as color.</a:t>
            </a:r>
          </a:p>
          <a:p>
            <a:endParaRPr lang="en-US" sz="1800" dirty="0">
              <a:latin typeface="Arial" panose="020B0604020202020204" pitchFamily="34" charset="0"/>
              <a:ea typeface="Lato" panose="020F0502020204030203" pitchFamily="34" charset="0"/>
              <a:cs typeface="Arial" panose="020B0604020202020204" pitchFamily="34" charset="0"/>
            </a:endParaRPr>
          </a:p>
          <a:p>
            <a:r>
              <a:rPr lang="en-US" sz="1800" dirty="0">
                <a:latin typeface="Arial" panose="020B0604020202020204" pitchFamily="34" charset="0"/>
                <a:ea typeface="Lato" panose="020F0502020204030203" pitchFamily="34" charset="0"/>
                <a:cs typeface="Arial" panose="020B0604020202020204" pitchFamily="34" charset="0"/>
              </a:rPr>
              <a:t>The goal of stain removal is to </a:t>
            </a:r>
            <a:r>
              <a:rPr lang="en-US" sz="1800" b="1" dirty="0">
                <a:latin typeface="Arial" panose="020B0604020202020204" pitchFamily="34" charset="0"/>
                <a:ea typeface="Lato" panose="020F0502020204030203" pitchFamily="34" charset="0"/>
                <a:cs typeface="Arial" panose="020B0604020202020204" pitchFamily="34" charset="0"/>
              </a:rPr>
              <a:t>break this conjugated system</a:t>
            </a:r>
            <a:r>
              <a:rPr lang="en-US" sz="1800" dirty="0">
                <a:latin typeface="Arial" panose="020B0604020202020204" pitchFamily="34" charset="0"/>
                <a:ea typeface="Lato" panose="020F0502020204030203" pitchFamily="34" charset="0"/>
                <a:cs typeface="Arial" panose="020B0604020202020204" pitchFamily="34" charset="0"/>
              </a:rPr>
              <a:t> to make the molecule colorless.</a:t>
            </a:r>
          </a:p>
          <a:p>
            <a:endParaRPr lang="en-US" sz="1800" dirty="0">
              <a:latin typeface="Arial" panose="020B0604020202020204" pitchFamily="34" charset="0"/>
              <a:ea typeface="Lato" panose="020F0502020204030203" pitchFamily="34" charset="0"/>
              <a:cs typeface="Arial" panose="020B0604020202020204" pitchFamily="34" charset="0"/>
            </a:endParaRPr>
          </a:p>
          <a:p>
            <a:r>
              <a:rPr lang="en-US" sz="1800" dirty="0">
                <a:latin typeface="Arial" panose="020B0604020202020204" pitchFamily="34" charset="0"/>
                <a:ea typeface="Lato" panose="020F0502020204030203" pitchFamily="34" charset="0"/>
                <a:cs typeface="Arial" panose="020B0604020202020204" pitchFamily="34" charset="0"/>
              </a:rPr>
              <a:t>This is achieved through </a:t>
            </a:r>
            <a:r>
              <a:rPr lang="en-US" sz="1800" b="1" dirty="0">
                <a:latin typeface="Arial" panose="020B0604020202020204" pitchFamily="34" charset="0"/>
                <a:ea typeface="Lato" panose="020F0502020204030203" pitchFamily="34" charset="0"/>
                <a:cs typeface="Arial" panose="020B0604020202020204" pitchFamily="34" charset="0"/>
              </a:rPr>
              <a:t>Oxidation</a:t>
            </a:r>
            <a:r>
              <a:rPr lang="en-US" sz="1800" dirty="0">
                <a:latin typeface="Arial" panose="020B0604020202020204" pitchFamily="34" charset="0"/>
                <a:ea typeface="Lato" panose="020F0502020204030203"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lvl="2"/>
            <a:endParaRPr lang="en-US" dirty="0">
              <a:latin typeface="Arial" panose="020B0604020202020204" pitchFamily="34" charset="0"/>
              <a:ea typeface="Lato" panose="020F0502020204030203"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356601A1-F023-23A7-4833-97416BC22EA2}"/>
              </a:ext>
            </a:extLst>
          </p:cNvPr>
          <p:cNvGraphicFramePr>
            <a:graphicFrameLocks noGrp="1"/>
          </p:cNvGraphicFramePr>
          <p:nvPr>
            <p:extLst>
              <p:ext uri="{D42A27DB-BD31-4B8C-83A1-F6EECF244321}">
                <p14:modId xmlns:p14="http://schemas.microsoft.com/office/powerpoint/2010/main" val="4219207595"/>
              </p:ext>
            </p:extLst>
          </p:nvPr>
        </p:nvGraphicFramePr>
        <p:xfrm>
          <a:off x="1029561" y="3913790"/>
          <a:ext cx="6321287" cy="1371600"/>
        </p:xfrm>
        <a:graphic>
          <a:graphicData uri="http://schemas.openxmlformats.org/drawingml/2006/table">
            <a:tbl>
              <a:tblPr/>
              <a:tblGrid>
                <a:gridCol w="1271642">
                  <a:extLst>
                    <a:ext uri="{9D8B030D-6E8A-4147-A177-3AD203B41FA5}">
                      <a16:colId xmlns:a16="http://schemas.microsoft.com/office/drawing/2014/main" val="4148623014"/>
                    </a:ext>
                  </a:extLst>
                </a:gridCol>
                <a:gridCol w="5049645">
                  <a:extLst>
                    <a:ext uri="{9D8B030D-6E8A-4147-A177-3AD203B41FA5}">
                      <a16:colId xmlns:a16="http://schemas.microsoft.com/office/drawing/2014/main" val="3836871659"/>
                    </a:ext>
                  </a:extLst>
                </a:gridCol>
              </a:tblGrid>
              <a:tr h="223806">
                <a:tc>
                  <a:txBody>
                    <a:bodyPr/>
                    <a:lstStyle/>
                    <a:p>
                      <a:pPr algn="ctr">
                        <a:buNone/>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lgn="ctr">
                        <a:buNone/>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Examples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extLst>
                  <a:ext uri="{0D108BD9-81ED-4DB2-BD59-A6C34878D82A}">
                    <a16:rowId xmlns:a16="http://schemas.microsoft.com/office/drawing/2014/main" val="2674986046"/>
                  </a:ext>
                </a:extLst>
              </a:tr>
              <a:tr h="223806">
                <a:tc>
                  <a:txBody>
                    <a:bodyPr/>
                    <a:lstStyle/>
                    <a:p>
                      <a:pPr algn="ctr">
                        <a:buNone/>
                      </a:pPr>
                      <a:r>
                        <a:rPr lang="en-US" sz="1600" b="0" dirty="0">
                          <a:latin typeface="Lato" panose="020F0502020204030203" pitchFamily="34" charset="0"/>
                          <a:ea typeface="Lato" panose="020F0502020204030203" pitchFamily="34" charset="0"/>
                          <a:cs typeface="Lato" panose="020F0502020204030203" pitchFamily="34" charset="0"/>
                        </a:rPr>
                        <a:t>Beverages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US" sz="1600" b="0" dirty="0">
                          <a:latin typeface="Lato" panose="020F0502020204030203" pitchFamily="34" charset="0"/>
                          <a:ea typeface="Lato" panose="020F0502020204030203" pitchFamily="34" charset="0"/>
                          <a:cs typeface="Lato" panose="020F0502020204030203" pitchFamily="34" charset="0"/>
                        </a:rPr>
                        <a:t>Coffee, Tea, Red Wine, Fruit/Grape Juice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7851957"/>
                  </a:ext>
                </a:extLst>
              </a:tr>
              <a:tr h="223806">
                <a:tc>
                  <a:txBody>
                    <a:bodyPr/>
                    <a:lstStyle/>
                    <a:p>
                      <a:pPr algn="ctr">
                        <a:buNone/>
                      </a:pPr>
                      <a:r>
                        <a:rPr lang="en-US" sz="1600" b="0" dirty="0">
                          <a:latin typeface="Lato" panose="020F0502020204030203" pitchFamily="34" charset="0"/>
                          <a:ea typeface="Lato" panose="020F0502020204030203" pitchFamily="34" charset="0"/>
                          <a:cs typeface="Lato" panose="020F0502020204030203" pitchFamily="34" charset="0"/>
                        </a:rPr>
                        <a:t>Condiments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US" sz="1600" b="0" dirty="0">
                          <a:latin typeface="Lato" panose="020F0502020204030203" pitchFamily="34" charset="0"/>
                          <a:ea typeface="Lato" panose="020F0502020204030203" pitchFamily="34" charset="0"/>
                          <a:cs typeface="Lato" panose="020F0502020204030203" pitchFamily="34" charset="0"/>
                        </a:rPr>
                        <a:t>Strong dyes in Curry, Ketchup, or Tomato Sauce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721156"/>
                  </a:ext>
                </a:extLst>
              </a:tr>
              <a:tr h="223806">
                <a:tc>
                  <a:txBody>
                    <a:bodyPr/>
                    <a:lstStyle/>
                    <a:p>
                      <a:pPr algn="ctr">
                        <a:buNone/>
                      </a:pPr>
                      <a:r>
                        <a:rPr lang="en-US" sz="1600" b="0" dirty="0">
                          <a:latin typeface="Lato" panose="020F0502020204030203" pitchFamily="34" charset="0"/>
                          <a:ea typeface="Lato" panose="020F0502020204030203" pitchFamily="34" charset="0"/>
                          <a:cs typeface="Lato" panose="020F0502020204030203" pitchFamily="34" charset="0"/>
                        </a:rPr>
                        <a:t>Natural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US" sz="1600" b="0" dirty="0">
                          <a:latin typeface="Lato" panose="020F0502020204030203" pitchFamily="34" charset="0"/>
                          <a:ea typeface="Lato" panose="020F0502020204030203" pitchFamily="34" charset="0"/>
                          <a:cs typeface="Lato" panose="020F0502020204030203" pitchFamily="34" charset="0"/>
                        </a:rPr>
                        <a:t>Berry Stains, Grass (Chlorophyll)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0155269"/>
                  </a:ext>
                </a:extLst>
              </a:tr>
            </a:tbl>
          </a:graphicData>
        </a:graphic>
      </p:graphicFrame>
      <p:sp>
        <p:nvSpPr>
          <p:cNvPr id="2" name="Title 1">
            <a:extLst>
              <a:ext uri="{FF2B5EF4-FFF2-40B4-BE49-F238E27FC236}">
                <a16:creationId xmlns:a16="http://schemas.microsoft.com/office/drawing/2014/main" id="{BF4141DD-3975-5BB3-5108-7A251D6EEA06}"/>
              </a:ext>
            </a:extLst>
          </p:cNvPr>
          <p:cNvSpPr txBox="1">
            <a:spLocks/>
          </p:cNvSpPr>
          <p:nvPr/>
        </p:nvSpPr>
        <p:spPr>
          <a:xfrm>
            <a:off x="594573" y="54863"/>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007DC2"/>
                </a:solidFill>
                <a:latin typeface="Arial" panose="020B0604020202020204" pitchFamily="34" charset="0"/>
                <a:cs typeface="Arial" panose="020B0604020202020204" pitchFamily="34" charset="0"/>
              </a:rPr>
              <a:t>Oxidizable Stains</a:t>
            </a:r>
          </a:p>
        </p:txBody>
      </p:sp>
      <p:pic>
        <p:nvPicPr>
          <p:cNvPr id="10" name="Picture 9">
            <a:extLst>
              <a:ext uri="{FF2B5EF4-FFF2-40B4-BE49-F238E27FC236}">
                <a16:creationId xmlns:a16="http://schemas.microsoft.com/office/drawing/2014/main" id="{22191A0E-6169-EB9B-1C1D-49A87B166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18650" y="3650201"/>
            <a:ext cx="2751941" cy="2392781"/>
          </a:xfrm>
          <a:prstGeom prst="rect">
            <a:avLst/>
          </a:prstGeom>
        </p:spPr>
      </p:pic>
    </p:spTree>
    <p:extLst>
      <p:ext uri="{BB962C8B-B14F-4D97-AF65-F5344CB8AC3E}">
        <p14:creationId xmlns:p14="http://schemas.microsoft.com/office/powerpoint/2010/main" val="2176217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174A1-8FF0-DB26-ADCD-F967CE47F12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9AD23D-752A-BBA4-2FDF-15468C6DBB5D}"/>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latin typeface="Arial" panose="020B0604020202020204" pitchFamily="34" charset="0"/>
                <a:cs typeface="Arial" panose="020B0604020202020204" pitchFamily="34" charset="0"/>
              </a:rPr>
              <a:pPr/>
              <a:t>7</a:t>
            </a:fld>
            <a:endParaRPr lang="en-US"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3F1605CD-A1A4-1311-A4DF-5189B81C49E1}"/>
              </a:ext>
            </a:extLst>
          </p:cNvPr>
          <p:cNvSpPr txBox="1">
            <a:spLocks/>
          </p:cNvSpPr>
          <p:nvPr/>
        </p:nvSpPr>
        <p:spPr>
          <a:xfrm>
            <a:off x="266698" y="893921"/>
            <a:ext cx="11633202" cy="5148061"/>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en-US" dirty="0">
              <a:latin typeface="Arial" panose="020B0604020202020204" pitchFamily="34" charset="0"/>
              <a:ea typeface="Lato" panose="020F0502020204030203" pitchFamily="34" charset="0"/>
              <a:cs typeface="Arial" panose="020B0604020202020204" pitchFamily="34" charset="0"/>
            </a:endParaRPr>
          </a:p>
          <a:p>
            <a:pPr lvl="2"/>
            <a:endParaRPr lang="en-US" dirty="0">
              <a:latin typeface="Arial" panose="020B0604020202020204" pitchFamily="34" charset="0"/>
              <a:ea typeface="Lato" panose="020F0502020204030203" pitchFamily="34" charset="0"/>
              <a:cs typeface="Arial" panose="020B0604020202020204" pitchFamily="34" charset="0"/>
            </a:endParaRPr>
          </a:p>
          <a:p>
            <a:pPr lvl="2"/>
            <a:endParaRPr lang="en-US" dirty="0">
              <a:latin typeface="Arial" panose="020B0604020202020204" pitchFamily="34" charset="0"/>
              <a:ea typeface="Lato" panose="020F0502020204030203"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6D09B173-45AD-DD46-9E1A-58F5D00588DC}"/>
              </a:ext>
            </a:extLst>
          </p:cNvPr>
          <p:cNvGraphicFramePr>
            <a:graphicFrameLocks noGrp="1"/>
          </p:cNvGraphicFramePr>
          <p:nvPr>
            <p:extLst>
              <p:ext uri="{D42A27DB-BD31-4B8C-83A1-F6EECF244321}">
                <p14:modId xmlns:p14="http://schemas.microsoft.com/office/powerpoint/2010/main" val="747000685"/>
              </p:ext>
            </p:extLst>
          </p:nvPr>
        </p:nvGraphicFramePr>
        <p:xfrm>
          <a:off x="652007" y="1793123"/>
          <a:ext cx="10901240" cy="3439703"/>
        </p:xfrm>
        <a:graphic>
          <a:graphicData uri="http://schemas.openxmlformats.org/drawingml/2006/table">
            <a:tbl>
              <a:tblPr/>
              <a:tblGrid>
                <a:gridCol w="2725310">
                  <a:extLst>
                    <a:ext uri="{9D8B030D-6E8A-4147-A177-3AD203B41FA5}">
                      <a16:colId xmlns:a16="http://schemas.microsoft.com/office/drawing/2014/main" val="2854514824"/>
                    </a:ext>
                  </a:extLst>
                </a:gridCol>
                <a:gridCol w="2385708">
                  <a:extLst>
                    <a:ext uri="{9D8B030D-6E8A-4147-A177-3AD203B41FA5}">
                      <a16:colId xmlns:a16="http://schemas.microsoft.com/office/drawing/2014/main" val="1550594879"/>
                    </a:ext>
                  </a:extLst>
                </a:gridCol>
                <a:gridCol w="3064912">
                  <a:extLst>
                    <a:ext uri="{9D8B030D-6E8A-4147-A177-3AD203B41FA5}">
                      <a16:colId xmlns:a16="http://schemas.microsoft.com/office/drawing/2014/main" val="272892814"/>
                    </a:ext>
                  </a:extLst>
                </a:gridCol>
                <a:gridCol w="2725310">
                  <a:extLst>
                    <a:ext uri="{9D8B030D-6E8A-4147-A177-3AD203B41FA5}">
                      <a16:colId xmlns:a16="http://schemas.microsoft.com/office/drawing/2014/main" val="1228169333"/>
                    </a:ext>
                  </a:extLst>
                </a:gridCol>
              </a:tblGrid>
              <a:tr h="452843">
                <a:tc>
                  <a:txBody>
                    <a:bodyPr/>
                    <a:lstStyle/>
                    <a:p>
                      <a:pPr algn="ctr">
                        <a:buNone/>
                      </a:pPr>
                      <a:r>
                        <a:rPr lang="en-US" b="1" dirty="0">
                          <a:solidFill>
                            <a:schemeClr val="bg1"/>
                          </a:solidFill>
                          <a:latin typeface="Arial" panose="020B0604020202020204" pitchFamily="34" charset="0"/>
                          <a:ea typeface="Lato" panose="020F0502020204030203" pitchFamily="34" charset="0"/>
                          <a:cs typeface="Arial" panose="020B0604020202020204" pitchFamily="34" charset="0"/>
                        </a:rPr>
                        <a:t>Cleaning Agent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lgn="ctr">
                        <a:buNone/>
                      </a:pPr>
                      <a:r>
                        <a:rPr lang="en-US" b="1" dirty="0">
                          <a:solidFill>
                            <a:schemeClr val="bg1"/>
                          </a:solidFill>
                          <a:latin typeface="Arial" panose="020B0604020202020204" pitchFamily="34" charset="0"/>
                          <a:ea typeface="Lato" panose="020F0502020204030203" pitchFamily="34" charset="0"/>
                          <a:cs typeface="Arial" panose="020B0604020202020204" pitchFamily="34" charset="0"/>
                        </a:rPr>
                        <a:t>Chemistry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lgn="ctr">
                        <a:buNone/>
                      </a:pPr>
                      <a:r>
                        <a:rPr lang="en-US" b="1" dirty="0">
                          <a:solidFill>
                            <a:schemeClr val="bg1"/>
                          </a:solidFill>
                          <a:latin typeface="Arial" panose="020B0604020202020204" pitchFamily="34" charset="0"/>
                          <a:ea typeface="Lato" panose="020F0502020204030203" pitchFamily="34" charset="0"/>
                          <a:cs typeface="Arial" panose="020B0604020202020204" pitchFamily="34" charset="0"/>
                        </a:rPr>
                        <a:t>Key Advantages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lgn="ctr">
                        <a:buNone/>
                      </a:pPr>
                      <a:r>
                        <a:rPr lang="en-US" b="1" dirty="0">
                          <a:solidFill>
                            <a:schemeClr val="bg1"/>
                          </a:solidFill>
                          <a:latin typeface="Arial" panose="020B0604020202020204" pitchFamily="34" charset="0"/>
                          <a:ea typeface="Lato" panose="020F0502020204030203" pitchFamily="34" charset="0"/>
                          <a:cs typeface="Arial" panose="020B0604020202020204" pitchFamily="34" charset="0"/>
                        </a:rPr>
                        <a:t>Warnings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extLst>
                  <a:ext uri="{0D108BD9-81ED-4DB2-BD59-A6C34878D82A}">
                    <a16:rowId xmlns:a16="http://schemas.microsoft.com/office/drawing/2014/main" val="657742034"/>
                  </a:ext>
                </a:extLst>
              </a:tr>
              <a:tr h="1647299">
                <a:tc>
                  <a:txBody>
                    <a:bodyPr/>
                    <a:lstStyle/>
                    <a:p>
                      <a:pPr algn="ctr">
                        <a:buNone/>
                      </a:pPr>
                      <a:r>
                        <a:rPr lang="en-US" sz="1700" b="1" dirty="0">
                          <a:latin typeface="Arial" panose="020B0604020202020204" pitchFamily="34" charset="0"/>
                          <a:ea typeface="Lato" panose="020F0502020204030203" pitchFamily="34" charset="0"/>
                          <a:cs typeface="Arial" panose="020B0604020202020204" pitchFamily="34" charset="0"/>
                        </a:rPr>
                        <a:t>Oxygen Bleach</a:t>
                      </a:r>
                      <a:endParaRPr lang="en-US" sz="1700" dirty="0">
                        <a:latin typeface="Arial" panose="020B0604020202020204" pitchFamily="34" charset="0"/>
                        <a:ea typeface="Lato" panose="020F0502020204030203"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700" dirty="0">
                          <a:latin typeface="Arial" panose="020B0604020202020204" pitchFamily="34" charset="0"/>
                          <a:ea typeface="Lato" panose="020F0502020204030203" pitchFamily="34" charset="0"/>
                          <a:cs typeface="Arial" panose="020B0604020202020204" pitchFamily="34" charset="0"/>
                        </a:rPr>
                        <a:t>Sodium Percarbonate or Hydrogen Peroxide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700" b="1" dirty="0">
                          <a:latin typeface="Arial" panose="020B0604020202020204" pitchFamily="34" charset="0"/>
                          <a:ea typeface="Lato" panose="020F0502020204030203" pitchFamily="34" charset="0"/>
                          <a:cs typeface="Arial" panose="020B0604020202020204" pitchFamily="34" charset="0"/>
                        </a:rPr>
                        <a:t>Color-Safe, Fabric-Friendly</a:t>
                      </a:r>
                      <a:r>
                        <a:rPr lang="en-US" sz="1700" dirty="0">
                          <a:latin typeface="Arial" panose="020B0604020202020204" pitchFamily="34" charset="0"/>
                          <a:ea typeface="Lato" panose="020F0502020204030203" pitchFamily="34" charset="0"/>
                          <a:cs typeface="Arial" panose="020B0604020202020204" pitchFamily="34" charset="0"/>
                        </a:rPr>
                        <a:t> (Safe on most colors, synthetics, and natural fibers). Releases oxygen when mixed with 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700" dirty="0">
                          <a:latin typeface="Arial" panose="020B0604020202020204" pitchFamily="34" charset="0"/>
                          <a:ea typeface="Lato" panose="020F0502020204030203" pitchFamily="34" charset="0"/>
                          <a:cs typeface="Arial" panose="020B0604020202020204" pitchFamily="34" charset="0"/>
                        </a:rPr>
                        <a:t>Works best in warm/hot water for full activation.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2347781"/>
                  </a:ext>
                </a:extLst>
              </a:tr>
              <a:tr h="1339561">
                <a:tc>
                  <a:txBody>
                    <a:bodyPr/>
                    <a:lstStyle/>
                    <a:p>
                      <a:pPr algn="ctr">
                        <a:buNone/>
                      </a:pPr>
                      <a:r>
                        <a:rPr lang="en-US" sz="1700" b="1" dirty="0">
                          <a:latin typeface="Arial" panose="020B0604020202020204" pitchFamily="34" charset="0"/>
                          <a:ea typeface="Lato" panose="020F0502020204030203" pitchFamily="34" charset="0"/>
                          <a:cs typeface="Arial" panose="020B0604020202020204" pitchFamily="34" charset="0"/>
                        </a:rPr>
                        <a:t>Chlorine Bleach</a:t>
                      </a:r>
                      <a:endParaRPr lang="en-US" sz="1700" dirty="0">
                        <a:latin typeface="Arial" panose="020B0604020202020204" pitchFamily="34" charset="0"/>
                        <a:ea typeface="Lato" panose="020F0502020204030203"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700">
                          <a:latin typeface="Arial" panose="020B0604020202020204" pitchFamily="34" charset="0"/>
                          <a:ea typeface="Lato" panose="020F0502020204030203" pitchFamily="34" charset="0"/>
                          <a:cs typeface="Arial" panose="020B0604020202020204" pitchFamily="34" charset="0"/>
                        </a:rPr>
                        <a:t>Sodium Hypochlorite</a:t>
                      </a:r>
                      <a:endParaRPr lang="en-US" sz="1700" dirty="0">
                        <a:latin typeface="Arial" panose="020B0604020202020204" pitchFamily="34" charset="0"/>
                        <a:ea typeface="Lato" panose="020F0502020204030203"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700" b="1" dirty="0">
                          <a:latin typeface="Arial" panose="020B0604020202020204" pitchFamily="34" charset="0"/>
                          <a:ea typeface="Lato" panose="020F0502020204030203" pitchFamily="34" charset="0"/>
                          <a:cs typeface="Arial" panose="020B0604020202020204" pitchFamily="34" charset="0"/>
                        </a:rPr>
                        <a:t>Most Effective &amp; Fastest</a:t>
                      </a:r>
                      <a:r>
                        <a:rPr lang="en-US" sz="1700" dirty="0">
                          <a:latin typeface="Arial" panose="020B0604020202020204" pitchFamily="34" charset="0"/>
                          <a:ea typeface="Lato" panose="020F0502020204030203" pitchFamily="34" charset="0"/>
                          <a:cs typeface="Arial" panose="020B0604020202020204" pitchFamily="34" charset="0"/>
                        </a:rPr>
                        <a:t> on tough bleachable stains.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700" b="1" dirty="0">
                          <a:latin typeface="Arial" panose="020B0604020202020204" pitchFamily="34" charset="0"/>
                          <a:ea typeface="Lato" panose="020F0502020204030203" pitchFamily="34" charset="0"/>
                          <a:cs typeface="Arial" panose="020B0604020202020204" pitchFamily="34" charset="0"/>
                        </a:rPr>
                        <a:t>WHITES ONLY.</a:t>
                      </a:r>
                      <a:r>
                        <a:rPr lang="en-US" sz="1700" dirty="0">
                          <a:latin typeface="Arial" panose="020B0604020202020204" pitchFamily="34" charset="0"/>
                          <a:ea typeface="Lato" panose="020F0502020204030203" pitchFamily="34" charset="0"/>
                          <a:cs typeface="Arial" panose="020B0604020202020204" pitchFamily="34" charset="0"/>
                        </a:rPr>
                        <a:t> Extremely harsh on colors, wool, silk, and many synthetics (spandex).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4884360"/>
                  </a:ext>
                </a:extLst>
              </a:tr>
            </a:tbl>
          </a:graphicData>
        </a:graphic>
      </p:graphicFrame>
      <p:sp>
        <p:nvSpPr>
          <p:cNvPr id="2" name="Title 1">
            <a:extLst>
              <a:ext uri="{FF2B5EF4-FFF2-40B4-BE49-F238E27FC236}">
                <a16:creationId xmlns:a16="http://schemas.microsoft.com/office/drawing/2014/main" id="{323B4385-E772-2E23-849A-940FBF7FAB12}"/>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007DC2"/>
                </a:solidFill>
                <a:latin typeface="Arial" panose="020B0604020202020204" pitchFamily="34" charset="0"/>
                <a:cs typeface="Arial" panose="020B0604020202020204" pitchFamily="34" charset="0"/>
              </a:rPr>
              <a:t>Primary Removal Agents: </a:t>
            </a:r>
            <a:br>
              <a:rPr lang="en-US" sz="3500" b="1" dirty="0">
                <a:solidFill>
                  <a:srgbClr val="007DC2"/>
                </a:solidFill>
                <a:latin typeface="Arial" panose="020B0604020202020204" pitchFamily="34" charset="0"/>
                <a:cs typeface="Arial" panose="020B0604020202020204" pitchFamily="34" charset="0"/>
              </a:rPr>
            </a:br>
            <a:r>
              <a:rPr lang="en-US" sz="3500" b="1" dirty="0">
                <a:solidFill>
                  <a:srgbClr val="007DC2"/>
                </a:solidFill>
                <a:latin typeface="Arial" panose="020B0604020202020204" pitchFamily="34" charset="0"/>
                <a:cs typeface="Arial" panose="020B0604020202020204" pitchFamily="34" charset="0"/>
              </a:rPr>
              <a:t>Oxidizers or Bleaches</a:t>
            </a:r>
          </a:p>
        </p:txBody>
      </p:sp>
    </p:spTree>
    <p:extLst>
      <p:ext uri="{BB962C8B-B14F-4D97-AF65-F5344CB8AC3E}">
        <p14:creationId xmlns:p14="http://schemas.microsoft.com/office/powerpoint/2010/main" val="3495547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8E9E8-652A-B705-E00F-D6E60E4BEEB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7477DC-851C-0189-663F-94FC46BF8D18}"/>
              </a:ext>
            </a:extLst>
          </p:cNvPr>
          <p:cNvSpPr>
            <a:spLocks noGrp="1"/>
          </p:cNvSpPr>
          <p:nvPr>
            <p:ph type="sldNum" sz="quarter" idx="4294967295"/>
          </p:nvPr>
        </p:nvSpPr>
        <p:spPr>
          <a:xfrm>
            <a:off x="0" y="6356350"/>
            <a:ext cx="2743200" cy="365125"/>
          </a:xfrm>
        </p:spPr>
        <p:txBody>
          <a:bodyPr/>
          <a:lstStyle/>
          <a:p>
            <a:fld id="{215A54FE-AF9A-7447-8F5C-3FA4961EBD72}" type="slidenum">
              <a:rPr lang="en-US" smtClean="0"/>
              <a:pPr/>
              <a:t>8</a:t>
            </a:fld>
            <a:endParaRPr lang="en-US" dirty="0"/>
          </a:p>
        </p:txBody>
      </p:sp>
      <p:graphicFrame>
        <p:nvGraphicFramePr>
          <p:cNvPr id="2" name="Table 1">
            <a:extLst>
              <a:ext uri="{FF2B5EF4-FFF2-40B4-BE49-F238E27FC236}">
                <a16:creationId xmlns:a16="http://schemas.microsoft.com/office/drawing/2014/main" id="{8385B4DE-1B99-C952-88C1-DEF4D9FD8E18}"/>
              </a:ext>
            </a:extLst>
          </p:cNvPr>
          <p:cNvGraphicFramePr>
            <a:graphicFrameLocks noGrp="1"/>
          </p:cNvGraphicFramePr>
          <p:nvPr>
            <p:extLst>
              <p:ext uri="{D42A27DB-BD31-4B8C-83A1-F6EECF244321}">
                <p14:modId xmlns:p14="http://schemas.microsoft.com/office/powerpoint/2010/main" val="3822489740"/>
              </p:ext>
            </p:extLst>
          </p:nvPr>
        </p:nvGraphicFramePr>
        <p:xfrm>
          <a:off x="574278" y="1700111"/>
          <a:ext cx="11043444" cy="3749040"/>
        </p:xfrm>
        <a:graphic>
          <a:graphicData uri="http://schemas.openxmlformats.org/drawingml/2006/table">
            <a:tbl>
              <a:tblPr/>
              <a:tblGrid>
                <a:gridCol w="3106738">
                  <a:extLst>
                    <a:ext uri="{9D8B030D-6E8A-4147-A177-3AD203B41FA5}">
                      <a16:colId xmlns:a16="http://schemas.microsoft.com/office/drawing/2014/main" val="450921292"/>
                    </a:ext>
                  </a:extLst>
                </a:gridCol>
                <a:gridCol w="3921918">
                  <a:extLst>
                    <a:ext uri="{9D8B030D-6E8A-4147-A177-3AD203B41FA5}">
                      <a16:colId xmlns:a16="http://schemas.microsoft.com/office/drawing/2014/main" val="157343623"/>
                    </a:ext>
                  </a:extLst>
                </a:gridCol>
                <a:gridCol w="4014788">
                  <a:extLst>
                    <a:ext uri="{9D8B030D-6E8A-4147-A177-3AD203B41FA5}">
                      <a16:colId xmlns:a16="http://schemas.microsoft.com/office/drawing/2014/main" val="2368908377"/>
                    </a:ext>
                  </a:extLst>
                </a:gridCol>
              </a:tblGrid>
              <a:tr h="0">
                <a:tc>
                  <a:txBody>
                    <a:bodyPr/>
                    <a:lstStyle/>
                    <a:p>
                      <a:pPr algn="ctr">
                        <a:buNone/>
                      </a:pPr>
                      <a:r>
                        <a:rPr lang="en-US" b="1" dirty="0">
                          <a:solidFill>
                            <a:schemeClr val="bg1"/>
                          </a:solidFill>
                          <a:latin typeface="Arial" panose="020B0604020202020204" pitchFamily="34" charset="0"/>
                          <a:ea typeface="Lato" panose="020F0502020204030203" pitchFamily="34" charset="0"/>
                          <a:cs typeface="Arial" panose="020B0604020202020204" pitchFamily="34" charset="0"/>
                        </a:rPr>
                        <a:t>Consideration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lgn="ctr">
                        <a:buNone/>
                      </a:pPr>
                      <a:r>
                        <a:rPr lang="en-US" b="1" dirty="0">
                          <a:solidFill>
                            <a:schemeClr val="bg1"/>
                          </a:solidFill>
                          <a:latin typeface="Arial" panose="020B0604020202020204" pitchFamily="34" charset="0"/>
                          <a:ea typeface="Lato" panose="020F0502020204030203" pitchFamily="34" charset="0"/>
                          <a:cs typeface="Arial" panose="020B0604020202020204" pitchFamily="34" charset="0"/>
                        </a:rPr>
                        <a:t>Action / Rule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lgn="ctr">
                        <a:buNone/>
                      </a:pPr>
                      <a:r>
                        <a:rPr lang="en-US" b="1" dirty="0">
                          <a:solidFill>
                            <a:schemeClr val="bg1"/>
                          </a:solidFill>
                          <a:latin typeface="Arial" panose="020B0604020202020204" pitchFamily="34" charset="0"/>
                          <a:ea typeface="Lato" panose="020F0502020204030203" pitchFamily="34" charset="0"/>
                          <a:cs typeface="Arial" panose="020B0604020202020204" pitchFamily="34" charset="0"/>
                        </a:rPr>
                        <a:t>Rationale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extLst>
                  <a:ext uri="{0D108BD9-81ED-4DB2-BD59-A6C34878D82A}">
                    <a16:rowId xmlns:a16="http://schemas.microsoft.com/office/drawing/2014/main" val="2689422496"/>
                  </a:ext>
                </a:extLst>
              </a:tr>
              <a:tr h="0">
                <a:tc>
                  <a:txBody>
                    <a:bodyPr/>
                    <a:lstStyle/>
                    <a:p>
                      <a:pPr algn="ctr">
                        <a:buNone/>
                      </a:pPr>
                      <a:r>
                        <a:rPr lang="en-US" sz="1600" b="1" dirty="0">
                          <a:latin typeface="Arial" panose="020B0604020202020204" pitchFamily="34" charset="0"/>
                          <a:ea typeface="Lato" panose="020F0502020204030203" pitchFamily="34" charset="0"/>
                          <a:cs typeface="Arial" panose="020B0604020202020204" pitchFamily="34" charset="0"/>
                        </a:rPr>
                        <a:t>Heat</a:t>
                      </a:r>
                      <a:endParaRPr lang="en-US" sz="1600" dirty="0">
                        <a:latin typeface="Arial" panose="020B0604020202020204" pitchFamily="34" charset="0"/>
                        <a:ea typeface="Lato" panose="020F0502020204030203"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b="1" dirty="0">
                          <a:latin typeface="Arial" panose="020B0604020202020204" pitchFamily="34" charset="0"/>
                          <a:ea typeface="Lato" panose="020F0502020204030203" pitchFamily="34" charset="0"/>
                          <a:cs typeface="Arial" panose="020B0604020202020204" pitchFamily="34" charset="0"/>
                        </a:rPr>
                        <a:t>NEVER</a:t>
                      </a:r>
                      <a:r>
                        <a:rPr lang="en-US" sz="1600" dirty="0">
                          <a:latin typeface="Arial" panose="020B0604020202020204" pitchFamily="34" charset="0"/>
                          <a:ea typeface="Lato" panose="020F0502020204030203" pitchFamily="34" charset="0"/>
                          <a:cs typeface="Arial" panose="020B0604020202020204" pitchFamily="34" charset="0"/>
                        </a:rPr>
                        <a:t> use hot water or a dryer until the stain is 100% gone.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latin typeface="Arial" panose="020B0604020202020204" pitchFamily="34" charset="0"/>
                          <a:ea typeface="Lato" panose="020F0502020204030203" pitchFamily="34" charset="0"/>
                          <a:cs typeface="Arial" panose="020B0604020202020204" pitchFamily="34" charset="0"/>
                        </a:rPr>
                        <a:t>Heat permanently </a:t>
                      </a:r>
                      <a:r>
                        <a:rPr lang="en-US" sz="1600" i="1" dirty="0">
                          <a:latin typeface="Arial" panose="020B0604020202020204" pitchFamily="34" charset="0"/>
                          <a:ea typeface="Lato" panose="020F0502020204030203" pitchFamily="34" charset="0"/>
                          <a:cs typeface="Arial" panose="020B0604020202020204" pitchFamily="34" charset="0"/>
                        </a:rPr>
                        <a:t>sets</a:t>
                      </a:r>
                      <a:r>
                        <a:rPr lang="en-US" sz="1600" dirty="0">
                          <a:latin typeface="Arial" panose="020B0604020202020204" pitchFamily="34" charset="0"/>
                          <a:ea typeface="Lato" panose="020F0502020204030203" pitchFamily="34" charset="0"/>
                          <a:cs typeface="Arial" panose="020B0604020202020204" pitchFamily="34" charset="0"/>
                        </a:rPr>
                        <a:t> the stain by chemically bonding the chromophore to the fiber.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6000167"/>
                  </a:ext>
                </a:extLst>
              </a:tr>
              <a:tr h="0">
                <a:tc>
                  <a:txBody>
                    <a:bodyPr/>
                    <a:lstStyle/>
                    <a:p>
                      <a:pPr algn="ctr">
                        <a:buNone/>
                      </a:pPr>
                      <a:r>
                        <a:rPr lang="en-US" sz="1600" b="1" dirty="0">
                          <a:latin typeface="Arial" panose="020B0604020202020204" pitchFamily="34" charset="0"/>
                          <a:ea typeface="Lato" panose="020F0502020204030203" pitchFamily="34" charset="0"/>
                          <a:cs typeface="Arial" panose="020B0604020202020204" pitchFamily="34" charset="0"/>
                        </a:rPr>
                        <a:t>Speed</a:t>
                      </a:r>
                      <a:endParaRPr lang="en-US" sz="1600" dirty="0">
                        <a:latin typeface="Arial" panose="020B0604020202020204" pitchFamily="34" charset="0"/>
                        <a:ea typeface="Lato" panose="020F0502020204030203"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latin typeface="Arial" panose="020B0604020202020204" pitchFamily="34" charset="0"/>
                          <a:ea typeface="Lato" panose="020F0502020204030203" pitchFamily="34" charset="0"/>
                          <a:cs typeface="Arial" panose="020B0604020202020204" pitchFamily="34" charset="0"/>
                        </a:rPr>
                        <a:t>Pre-treat or soak the stain immediately upon discovery.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a:latin typeface="Arial" panose="020B0604020202020204" pitchFamily="34" charset="0"/>
                          <a:ea typeface="Lato" panose="020F0502020204030203" pitchFamily="34" charset="0"/>
                          <a:cs typeface="Arial" panose="020B0604020202020204" pitchFamily="34" charset="0"/>
                        </a:rPr>
                        <a:t>The fresh stain's bond to the fabric is weaker and easier to oxidize.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6645781"/>
                  </a:ext>
                </a:extLst>
              </a:tr>
              <a:tr h="0">
                <a:tc>
                  <a:txBody>
                    <a:bodyPr/>
                    <a:lstStyle/>
                    <a:p>
                      <a:pPr algn="ctr">
                        <a:buNone/>
                      </a:pPr>
                      <a:r>
                        <a:rPr lang="en-US" sz="1600" b="1" dirty="0">
                          <a:latin typeface="Arial" panose="020B0604020202020204" pitchFamily="34" charset="0"/>
                          <a:ea typeface="Lato" panose="020F0502020204030203" pitchFamily="34" charset="0"/>
                          <a:cs typeface="Arial" panose="020B0604020202020204" pitchFamily="34" charset="0"/>
                        </a:rPr>
                        <a:t>Mixing Chemicals</a:t>
                      </a:r>
                      <a:endParaRPr lang="en-US" sz="1600" dirty="0">
                        <a:latin typeface="Arial" panose="020B0604020202020204" pitchFamily="34" charset="0"/>
                        <a:ea typeface="Lato" panose="020F0502020204030203"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b="1">
                          <a:latin typeface="Arial" panose="020B0604020202020204" pitchFamily="34" charset="0"/>
                          <a:ea typeface="Lato" panose="020F0502020204030203" pitchFamily="34" charset="0"/>
                          <a:cs typeface="Arial" panose="020B0604020202020204" pitchFamily="34" charset="0"/>
                        </a:rPr>
                        <a:t>DO NOT</a:t>
                      </a:r>
                      <a:r>
                        <a:rPr lang="en-US" sz="1600">
                          <a:latin typeface="Arial" panose="020B0604020202020204" pitchFamily="34" charset="0"/>
                          <a:ea typeface="Lato" panose="020F0502020204030203" pitchFamily="34" charset="0"/>
                          <a:cs typeface="Arial" panose="020B0604020202020204" pitchFamily="34" charset="0"/>
                        </a:rPr>
                        <a:t> mix chlorine bleach with ammonia or acids (like vinegar).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a:latin typeface="Arial" panose="020B0604020202020204" pitchFamily="34" charset="0"/>
                          <a:ea typeface="Lato" panose="020F0502020204030203" pitchFamily="34" charset="0"/>
                          <a:cs typeface="Arial" panose="020B0604020202020204" pitchFamily="34" charset="0"/>
                        </a:rPr>
                        <a:t>Produces highly toxic and dangerous gases (chloramine gas).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6628486"/>
                  </a:ext>
                </a:extLst>
              </a:tr>
              <a:tr h="0">
                <a:tc>
                  <a:txBody>
                    <a:bodyPr/>
                    <a:lstStyle/>
                    <a:p>
                      <a:pPr algn="ctr">
                        <a:buNone/>
                      </a:pPr>
                      <a:r>
                        <a:rPr lang="en-US" sz="1600" b="1" dirty="0">
                          <a:latin typeface="Arial" panose="020B0604020202020204" pitchFamily="34" charset="0"/>
                          <a:ea typeface="Lato" panose="020F0502020204030203" pitchFamily="34" charset="0"/>
                          <a:cs typeface="Arial" panose="020B0604020202020204" pitchFamily="34" charset="0"/>
                        </a:rPr>
                        <a:t>Application</a:t>
                      </a:r>
                      <a:endParaRPr lang="en-US" sz="1600" dirty="0">
                        <a:latin typeface="Arial" panose="020B0604020202020204" pitchFamily="34" charset="0"/>
                        <a:ea typeface="Lato" panose="020F0502020204030203"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a:latin typeface="Arial" panose="020B0604020202020204" pitchFamily="34" charset="0"/>
                          <a:ea typeface="Lato" panose="020F0502020204030203" pitchFamily="34" charset="0"/>
                          <a:cs typeface="Arial" panose="020B0604020202020204" pitchFamily="34" charset="0"/>
                        </a:rPr>
                        <a:t>Always pre-treat by applying the oxidizer directly to the stain or soaking in a concentrated solution.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latin typeface="Arial" panose="020B0604020202020204" pitchFamily="34" charset="0"/>
                          <a:ea typeface="Lato" panose="020F0502020204030203" pitchFamily="34" charset="0"/>
                          <a:cs typeface="Arial" panose="020B0604020202020204" pitchFamily="34" charset="0"/>
                        </a:rPr>
                        <a:t>Increases the concentration of the active agent exactly where it is needed to break the chromophore.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2327844"/>
                  </a:ext>
                </a:extLst>
              </a:tr>
              <a:tr h="0">
                <a:tc>
                  <a:txBody>
                    <a:bodyPr/>
                    <a:lstStyle/>
                    <a:p>
                      <a:pPr algn="ctr">
                        <a:buNone/>
                      </a:pPr>
                      <a:r>
                        <a:rPr lang="en-US" sz="1600" b="1" dirty="0">
                          <a:latin typeface="Arial" panose="020B0604020202020204" pitchFamily="34" charset="0"/>
                          <a:ea typeface="Lato" panose="020F0502020204030203" pitchFamily="34" charset="0"/>
                          <a:cs typeface="Arial" panose="020B0604020202020204" pitchFamily="34" charset="0"/>
                        </a:rPr>
                        <a:t>Fabric Safety</a:t>
                      </a:r>
                      <a:endParaRPr lang="en-US" sz="1600" dirty="0">
                        <a:latin typeface="Arial" panose="020B0604020202020204" pitchFamily="34" charset="0"/>
                        <a:ea typeface="Lato" panose="020F0502020204030203"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a:latin typeface="Arial" panose="020B0604020202020204" pitchFamily="34" charset="0"/>
                          <a:ea typeface="Lato" panose="020F0502020204030203" pitchFamily="34" charset="0"/>
                          <a:cs typeface="Arial" panose="020B0604020202020204" pitchFamily="34" charset="0"/>
                        </a:rPr>
                        <a:t>Check the care label and always test the oxidizer on a hidden seam first.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latin typeface="Arial" panose="020B0604020202020204" pitchFamily="34" charset="0"/>
                          <a:ea typeface="Lato" panose="020F0502020204030203" pitchFamily="34" charset="0"/>
                          <a:cs typeface="Arial" panose="020B0604020202020204" pitchFamily="34" charset="0"/>
                        </a:rPr>
                        <a:t>Some dyes and fabric types (like wool and silk) can be damaged by strong oxidizers.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0655940"/>
                  </a:ext>
                </a:extLst>
              </a:tr>
            </a:tbl>
          </a:graphicData>
        </a:graphic>
      </p:graphicFrame>
      <p:sp>
        <p:nvSpPr>
          <p:cNvPr id="3" name="Title 1">
            <a:extLst>
              <a:ext uri="{FF2B5EF4-FFF2-40B4-BE49-F238E27FC236}">
                <a16:creationId xmlns:a16="http://schemas.microsoft.com/office/drawing/2014/main" id="{6554E827-CB68-B934-42FB-E53B0DB8AD33}"/>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007DC2"/>
                </a:solidFill>
                <a:latin typeface="Arial" panose="020B0604020202020204" pitchFamily="34" charset="0"/>
                <a:cs typeface="Arial" panose="020B0604020202020204" pitchFamily="34" charset="0"/>
              </a:rPr>
              <a:t>Oxidizers/Bleaches: Other Considerations</a:t>
            </a:r>
          </a:p>
        </p:txBody>
      </p:sp>
    </p:spTree>
    <p:extLst>
      <p:ext uri="{BB962C8B-B14F-4D97-AF65-F5344CB8AC3E}">
        <p14:creationId xmlns:p14="http://schemas.microsoft.com/office/powerpoint/2010/main" val="1795323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0C32A-DAF1-17F1-960B-002D1728D61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1A19638-B4E8-5B9B-9AC5-9929699D70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38400">
            <a:off x="10222497" y="3051515"/>
            <a:ext cx="1516143" cy="3164817"/>
          </a:xfrm>
          <a:prstGeom prst="rect">
            <a:avLst/>
          </a:prstGeom>
        </p:spPr>
      </p:pic>
      <p:pic>
        <p:nvPicPr>
          <p:cNvPr id="5" name="Picture 4">
            <a:extLst>
              <a:ext uri="{FF2B5EF4-FFF2-40B4-BE49-F238E27FC236}">
                <a16:creationId xmlns:a16="http://schemas.microsoft.com/office/drawing/2014/main" id="{6914BD34-7435-EAD3-D925-9F5D1BF92157}"/>
              </a:ext>
            </a:extLst>
          </p:cNvPr>
          <p:cNvPicPr>
            <a:picLocks noChangeAspect="1"/>
          </p:cNvPicPr>
          <p:nvPr/>
        </p:nvPicPr>
        <p:blipFill>
          <a:blip r:embed="rId3"/>
          <a:stretch>
            <a:fillRect/>
          </a:stretch>
        </p:blipFill>
        <p:spPr>
          <a:xfrm>
            <a:off x="8145076" y="4112708"/>
            <a:ext cx="2159214" cy="1968262"/>
          </a:xfrm>
          <a:prstGeom prst="rect">
            <a:avLst/>
          </a:prstGeom>
        </p:spPr>
      </p:pic>
      <p:sp>
        <p:nvSpPr>
          <p:cNvPr id="4" name="Slide Number Placeholder 3">
            <a:extLst>
              <a:ext uri="{FF2B5EF4-FFF2-40B4-BE49-F238E27FC236}">
                <a16:creationId xmlns:a16="http://schemas.microsoft.com/office/drawing/2014/main" id="{6A3C27E2-9ABA-15F1-A365-71AE4FFC1C31}"/>
              </a:ext>
            </a:extLst>
          </p:cNvPr>
          <p:cNvSpPr>
            <a:spLocks noGrp="1"/>
          </p:cNvSpPr>
          <p:nvPr>
            <p:ph type="sldNum" sz="quarter" idx="4294967295"/>
          </p:nvPr>
        </p:nvSpPr>
        <p:spPr>
          <a:xfrm>
            <a:off x="0" y="6556375"/>
            <a:ext cx="2743200" cy="365125"/>
          </a:xfrm>
        </p:spPr>
        <p:txBody>
          <a:bodyPr/>
          <a:lstStyle/>
          <a:p>
            <a:fld id="{215A54FE-AF9A-7447-8F5C-3FA4961EBD72}" type="slidenum">
              <a:rPr lang="en-US" smtClean="0">
                <a:latin typeface="Arial" panose="020B0604020202020204" pitchFamily="34" charset="0"/>
                <a:cs typeface="Arial" panose="020B0604020202020204" pitchFamily="34" charset="0"/>
              </a:rPr>
              <a:pPr/>
              <a:t>9</a:t>
            </a:fld>
            <a:endParaRPr lang="en-US"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E888CB64-5C22-9195-CB8A-E7E91A874834}"/>
              </a:ext>
            </a:extLst>
          </p:cNvPr>
          <p:cNvSpPr txBox="1">
            <a:spLocks/>
          </p:cNvSpPr>
          <p:nvPr/>
        </p:nvSpPr>
        <p:spPr>
          <a:xfrm>
            <a:off x="442174" y="1239702"/>
            <a:ext cx="11633202" cy="5148061"/>
          </a:xfrm>
          <a:prstGeom prst="rect">
            <a:avLst/>
          </a:prstGeom>
          <a:ln w="25400">
            <a:noFill/>
          </a:ln>
        </p:spPr>
        <p:txBody>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4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274320" indent="0" algn="l" defTabSz="914400" rtl="0" eaLnBrk="1" latinLnBrk="0" hangingPunct="1">
              <a:lnSpc>
                <a:spcPct val="100000"/>
              </a:lnSpc>
              <a:spcBef>
                <a:spcPts val="600"/>
              </a:spcBef>
              <a:spcAft>
                <a:spcPts val="600"/>
              </a:spcAft>
              <a:buFont typeface="Arial" panose="020B0604020202020204" pitchFamily="34" charset="0"/>
              <a:buChar char="•"/>
              <a:defRPr sz="12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834390" indent="-285750" algn="l" defTabSz="914400" rtl="0" eaLnBrk="1" latinLnBrk="0" hangingPunct="1">
              <a:lnSpc>
                <a:spcPct val="100000"/>
              </a:lnSpc>
              <a:spcBef>
                <a:spcPts val="600"/>
              </a:spcBef>
              <a:spcAft>
                <a:spcPts val="600"/>
              </a:spcAft>
              <a:buFont typeface="Arial" panose="020B0604020202020204" pitchFamily="34" charset="0"/>
              <a:buChar char="•"/>
              <a:defRPr sz="11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017270" indent="-28575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188720" indent="-228600" algn="l" defTabSz="914400" rtl="0" eaLnBrk="1" latinLnBrk="0" hangingPunct="1">
              <a:lnSpc>
                <a:spcPct val="100000"/>
              </a:lnSpc>
              <a:spcBef>
                <a:spcPts val="600"/>
              </a:spcBef>
              <a:spcAft>
                <a:spcPts val="600"/>
              </a:spcAft>
              <a:buFont typeface="Arial" panose="020B0604020202020204" pitchFamily="34" charset="0"/>
              <a:buChar char="•"/>
              <a:defRPr sz="1000" b="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B050"/>
                </a:solidFill>
                <a:latin typeface="Arial" panose="020B0604020202020204" pitchFamily="34" charset="0"/>
                <a:ea typeface="Lato" panose="020F0502020204030203" pitchFamily="34" charset="0"/>
                <a:cs typeface="Arial" panose="020B0604020202020204" pitchFamily="34" charset="0"/>
              </a:rPr>
              <a:t>What Are They?</a:t>
            </a:r>
          </a:p>
          <a:p>
            <a:r>
              <a:rPr lang="en-US" sz="1800" dirty="0">
                <a:latin typeface="Arial" panose="020B0604020202020204" pitchFamily="34" charset="0"/>
                <a:ea typeface="Lato" panose="020F0502020204030203" pitchFamily="34" charset="0"/>
                <a:cs typeface="Arial" panose="020B0604020202020204" pitchFamily="34" charset="0"/>
              </a:rPr>
              <a:t>Protein stains are biological in nature, consisting of large, complex, organic protein molecules (polymers).</a:t>
            </a:r>
          </a:p>
          <a:p>
            <a:endParaRPr lang="en-US" sz="1800" dirty="0">
              <a:latin typeface="Arial" panose="020B0604020202020204" pitchFamily="34" charset="0"/>
              <a:ea typeface="Lato" panose="020F0502020204030203" pitchFamily="34" charset="0"/>
              <a:cs typeface="Arial" panose="020B0604020202020204" pitchFamily="34" charset="0"/>
            </a:endParaRPr>
          </a:p>
          <a:p>
            <a:r>
              <a:rPr lang="en-US" sz="1800" dirty="0">
                <a:latin typeface="Arial" panose="020B0604020202020204" pitchFamily="34" charset="0"/>
                <a:ea typeface="Lato" panose="020F0502020204030203" pitchFamily="34" charset="0"/>
                <a:cs typeface="Arial" panose="020B0604020202020204" pitchFamily="34" charset="0"/>
              </a:rPr>
              <a:t>Proteins are generally insoluble in water. </a:t>
            </a:r>
          </a:p>
          <a:p>
            <a:endParaRPr lang="en-US" sz="1800" dirty="0">
              <a:latin typeface="Arial" panose="020B0604020202020204" pitchFamily="34" charset="0"/>
              <a:ea typeface="Lato" panose="020F0502020204030203" pitchFamily="34" charset="0"/>
              <a:cs typeface="Arial" panose="020B0604020202020204" pitchFamily="34" charset="0"/>
            </a:endParaRPr>
          </a:p>
          <a:p>
            <a:r>
              <a:rPr lang="en-US" sz="1800" dirty="0">
                <a:latin typeface="Arial" panose="020B0604020202020204" pitchFamily="34" charset="0"/>
                <a:ea typeface="Lato" panose="020F0502020204030203" pitchFamily="34" charset="0"/>
                <a:cs typeface="Arial" panose="020B0604020202020204" pitchFamily="34" charset="0"/>
              </a:rPr>
              <a:t>The key chemical problem with these stains is their susceptibility to Coagulation (or Denaturing).</a:t>
            </a:r>
          </a:p>
          <a:p>
            <a:endParaRPr lang="en-US" sz="1800" dirty="0">
              <a:latin typeface="Arial" panose="020B0604020202020204" pitchFamily="34" charset="0"/>
              <a:ea typeface="Lato" panose="020F0502020204030203" pitchFamily="34" charset="0"/>
              <a:cs typeface="Arial" panose="020B0604020202020204" pitchFamily="34" charset="0"/>
            </a:endParaRPr>
          </a:p>
          <a:p>
            <a:r>
              <a:rPr lang="en-US" sz="1800" dirty="0">
                <a:latin typeface="Arial" panose="020B0604020202020204" pitchFamily="34" charset="0"/>
                <a:ea typeface="Lato" panose="020F0502020204030203" pitchFamily="34" charset="0"/>
                <a:cs typeface="Arial" panose="020B0604020202020204" pitchFamily="34" charset="0"/>
              </a:rPr>
              <a:t>The removal strategy, therefore, must focus on breaking these large molecules </a:t>
            </a:r>
            <a:r>
              <a:rPr lang="en-US" sz="1800" b="1" i="1" dirty="0">
                <a:latin typeface="Arial" panose="020B0604020202020204" pitchFamily="34" charset="0"/>
                <a:ea typeface="Lato" panose="020F0502020204030203" pitchFamily="34" charset="0"/>
                <a:cs typeface="Arial" panose="020B0604020202020204" pitchFamily="34" charset="0"/>
              </a:rPr>
              <a:t>without</a:t>
            </a:r>
            <a:r>
              <a:rPr lang="en-US" sz="1800" dirty="0">
                <a:latin typeface="Arial" panose="020B0604020202020204" pitchFamily="34" charset="0"/>
                <a:ea typeface="Lato" panose="020F0502020204030203" pitchFamily="34" charset="0"/>
                <a:cs typeface="Arial" panose="020B0604020202020204" pitchFamily="34" charset="0"/>
              </a:rPr>
              <a:t> using heat.</a:t>
            </a:r>
          </a:p>
          <a:p>
            <a:endParaRPr lang="en-US" sz="1800" dirty="0">
              <a:latin typeface="Arial" panose="020B0604020202020204" pitchFamily="34" charset="0"/>
              <a:ea typeface="Lato" panose="020F0502020204030203" pitchFamily="34" charset="0"/>
              <a:cs typeface="Arial" panose="020B0604020202020204" pitchFamily="34" charset="0"/>
            </a:endParaRPr>
          </a:p>
          <a:p>
            <a:endParaRPr lang="en-US" sz="1800" dirty="0">
              <a:latin typeface="Arial" panose="020B0604020202020204" pitchFamily="34" charset="0"/>
              <a:ea typeface="Lato" panose="020F0502020204030203" pitchFamily="34" charset="0"/>
              <a:cs typeface="Arial" panose="020B0604020202020204" pitchFamily="34" charset="0"/>
            </a:endParaRPr>
          </a:p>
          <a:p>
            <a:pPr lvl="2"/>
            <a:endParaRPr lang="en-US" sz="1800" dirty="0">
              <a:latin typeface="Arial" panose="020B0604020202020204" pitchFamily="34" charset="0"/>
              <a:ea typeface="Lato" panose="020F0502020204030203" pitchFamily="34" charset="0"/>
              <a:cs typeface="Arial" panose="020B0604020202020204" pitchFamily="34" charset="0"/>
            </a:endParaRPr>
          </a:p>
          <a:p>
            <a:pPr lvl="2"/>
            <a:endParaRPr lang="en-US" dirty="0">
              <a:latin typeface="Arial" panose="020B0604020202020204" pitchFamily="34" charset="0"/>
              <a:ea typeface="Lato" panose="020F0502020204030203"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E69D99EC-DFD9-7A32-E921-DF1E31A5E2BD}"/>
              </a:ext>
            </a:extLst>
          </p:cNvPr>
          <p:cNvGraphicFramePr>
            <a:graphicFrameLocks noGrp="1"/>
          </p:cNvGraphicFramePr>
          <p:nvPr>
            <p:extLst>
              <p:ext uri="{D42A27DB-BD31-4B8C-83A1-F6EECF244321}">
                <p14:modId xmlns:p14="http://schemas.microsoft.com/office/powerpoint/2010/main" val="2340681369"/>
              </p:ext>
            </p:extLst>
          </p:nvPr>
        </p:nvGraphicFramePr>
        <p:xfrm>
          <a:off x="803183" y="3908365"/>
          <a:ext cx="7464837" cy="1463040"/>
        </p:xfrm>
        <a:graphic>
          <a:graphicData uri="http://schemas.openxmlformats.org/drawingml/2006/table">
            <a:tbl>
              <a:tblPr/>
              <a:tblGrid>
                <a:gridCol w="2072161">
                  <a:extLst>
                    <a:ext uri="{9D8B030D-6E8A-4147-A177-3AD203B41FA5}">
                      <a16:colId xmlns:a16="http://schemas.microsoft.com/office/drawing/2014/main" val="150521854"/>
                    </a:ext>
                  </a:extLst>
                </a:gridCol>
                <a:gridCol w="5392676">
                  <a:extLst>
                    <a:ext uri="{9D8B030D-6E8A-4147-A177-3AD203B41FA5}">
                      <a16:colId xmlns:a16="http://schemas.microsoft.com/office/drawing/2014/main" val="230756928"/>
                    </a:ext>
                  </a:extLst>
                </a:gridCol>
              </a:tblGrid>
              <a:tr h="0">
                <a:tc>
                  <a:txBody>
                    <a:bodyPr/>
                    <a:lstStyle/>
                    <a:p>
                      <a:pPr algn="ctr">
                        <a:buNone/>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tc>
                  <a:txBody>
                    <a:bodyPr/>
                    <a:lstStyle/>
                    <a:p>
                      <a:pPr algn="ctr">
                        <a:buNone/>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Examples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70B9"/>
                    </a:solidFill>
                  </a:tcPr>
                </a:tc>
                <a:extLst>
                  <a:ext uri="{0D108BD9-81ED-4DB2-BD59-A6C34878D82A}">
                    <a16:rowId xmlns:a16="http://schemas.microsoft.com/office/drawing/2014/main" val="1589938733"/>
                  </a:ext>
                </a:extLst>
              </a:tr>
              <a:tr h="0">
                <a:tc>
                  <a:txBody>
                    <a:bodyPr/>
                    <a:lstStyle/>
                    <a:p>
                      <a:pPr algn="ctr">
                        <a:buNone/>
                      </a:pPr>
                      <a:r>
                        <a:rPr lang="en-US" b="0" dirty="0">
                          <a:latin typeface="Lato" panose="020F0502020204030203" pitchFamily="34" charset="0"/>
                          <a:ea typeface="Lato" panose="020F0502020204030203" pitchFamily="34" charset="0"/>
                          <a:cs typeface="Lato" panose="020F0502020204030203" pitchFamily="34" charset="0"/>
                        </a:rPr>
                        <a:t>Bodily Fluids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0" dirty="0">
                          <a:latin typeface="Lato" panose="020F0502020204030203" pitchFamily="34" charset="0"/>
                          <a:ea typeface="Lato" panose="020F0502020204030203" pitchFamily="34" charset="0"/>
                          <a:cs typeface="Lato" panose="020F0502020204030203" pitchFamily="34" charset="0"/>
                        </a:rPr>
                        <a:t>Blood, Sweat, Urine, Vomit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2790545"/>
                  </a:ext>
                </a:extLst>
              </a:tr>
              <a:tr h="0">
                <a:tc>
                  <a:txBody>
                    <a:bodyPr/>
                    <a:lstStyle/>
                    <a:p>
                      <a:pPr algn="ctr">
                        <a:buNone/>
                      </a:pPr>
                      <a:r>
                        <a:rPr lang="en-US" b="0" dirty="0">
                          <a:latin typeface="Lato" panose="020F0502020204030203" pitchFamily="34" charset="0"/>
                          <a:ea typeface="Lato" panose="020F0502020204030203" pitchFamily="34" charset="0"/>
                          <a:cs typeface="Lato" panose="020F0502020204030203" pitchFamily="34" charset="0"/>
                        </a:rPr>
                        <a:t>Food &amp; Dairy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0" dirty="0">
                          <a:latin typeface="Lato" panose="020F0502020204030203" pitchFamily="34" charset="0"/>
                          <a:ea typeface="Lato" panose="020F0502020204030203" pitchFamily="34" charset="0"/>
                          <a:cs typeface="Lato" panose="020F0502020204030203" pitchFamily="34" charset="0"/>
                        </a:rPr>
                        <a:t>Milk, Baby Formula, Egg, Meat Juices, Ice Cream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4616188"/>
                  </a:ext>
                </a:extLst>
              </a:tr>
              <a:tr h="0">
                <a:tc>
                  <a:txBody>
                    <a:bodyPr/>
                    <a:lstStyle/>
                    <a:p>
                      <a:pPr algn="ctr">
                        <a:buNone/>
                      </a:pPr>
                      <a:r>
                        <a:rPr lang="en-US" b="0" dirty="0">
                          <a:latin typeface="Lato" panose="020F0502020204030203" pitchFamily="34" charset="0"/>
                          <a:ea typeface="Lato" panose="020F0502020204030203" pitchFamily="34" charset="0"/>
                          <a:cs typeface="Lato" panose="020F0502020204030203" pitchFamily="34" charset="0"/>
                        </a:rPr>
                        <a:t>Plant/Natural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0" dirty="0">
                          <a:latin typeface="Lato" panose="020F0502020204030203" pitchFamily="34" charset="0"/>
                          <a:ea typeface="Lato" panose="020F0502020204030203" pitchFamily="34" charset="0"/>
                          <a:cs typeface="Lato" panose="020F0502020204030203" pitchFamily="34" charset="0"/>
                        </a:rPr>
                        <a:t>Grass (contains Chlorophyll and Protein)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6224510"/>
                  </a:ext>
                </a:extLst>
              </a:tr>
            </a:tbl>
          </a:graphicData>
        </a:graphic>
      </p:graphicFrame>
      <p:sp>
        <p:nvSpPr>
          <p:cNvPr id="2" name="Title 1">
            <a:extLst>
              <a:ext uri="{FF2B5EF4-FFF2-40B4-BE49-F238E27FC236}">
                <a16:creationId xmlns:a16="http://schemas.microsoft.com/office/drawing/2014/main" id="{9481FC48-B031-CDA6-4472-4186A60290F8}"/>
              </a:ext>
            </a:extLst>
          </p:cNvPr>
          <p:cNvSpPr txBox="1">
            <a:spLocks/>
          </p:cNvSpPr>
          <p:nvPr/>
        </p:nvSpPr>
        <p:spPr>
          <a:xfrm>
            <a:off x="442174" y="153192"/>
            <a:ext cx="96090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007DC2"/>
                </a:solidFill>
                <a:latin typeface="Arial" panose="020B0604020202020204" pitchFamily="34" charset="0"/>
                <a:cs typeface="Arial" panose="020B0604020202020204" pitchFamily="34" charset="0"/>
              </a:rPr>
              <a:t>Protein Stains</a:t>
            </a:r>
          </a:p>
        </p:txBody>
      </p:sp>
    </p:spTree>
    <p:extLst>
      <p:ext uri="{BB962C8B-B14F-4D97-AF65-F5344CB8AC3E}">
        <p14:creationId xmlns:p14="http://schemas.microsoft.com/office/powerpoint/2010/main" val="558823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D865C6E2F1B447A6A03B85FC6A38EF" ma:contentTypeVersion="19" ma:contentTypeDescription="Create a new document." ma:contentTypeScope="" ma:versionID="5ab84611f26c28d2e5644ffc3b34af30">
  <xsd:schema xmlns:xsd="http://www.w3.org/2001/XMLSchema" xmlns:xs="http://www.w3.org/2001/XMLSchema" xmlns:p="http://schemas.microsoft.com/office/2006/metadata/properties" xmlns:ns2="14df6996-4479-4229-b953-049873cfda9c" xmlns:ns3="3800dd02-d118-4fa1-812f-77e9b1041eb5" targetNamespace="http://schemas.microsoft.com/office/2006/metadata/properties" ma:root="true" ma:fieldsID="3a55f0bef46ad06c567301332c4ec3e9" ns2:_="" ns3:_="">
    <xsd:import namespace="14df6996-4479-4229-b953-049873cfda9c"/>
    <xsd:import namespace="3800dd02-d118-4fa1-812f-77e9b1041e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f6996-4479-4229-b953-049873cfda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ce4f92-7d08-45e1-ae96-c849373d495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00dd02-d118-4fa1-812f-77e9b1041eb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670ec9-88dc-4d2c-8b13-ed8bbf2305bd}" ma:internalName="TaxCatchAll" ma:showField="CatchAllData" ma:web="3800dd02-d118-4fa1-812f-77e9b1041e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800dd02-d118-4fa1-812f-77e9b1041eb5" xsi:nil="true"/>
    <lcf76f155ced4ddcb4097134ff3c332f xmlns="14df6996-4479-4229-b953-049873cfda9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ACF16CF-CF38-4681-8480-912093F668F9}"/>
</file>

<file path=customXml/itemProps2.xml><?xml version="1.0" encoding="utf-8"?>
<ds:datastoreItem xmlns:ds="http://schemas.openxmlformats.org/officeDocument/2006/customXml" ds:itemID="{8F6D3A32-7EB9-4D8F-AE84-CD925C70AC59}">
  <ds:schemaRefs>
    <ds:schemaRef ds:uri="http://schemas.microsoft.com/sharepoint/v3/contenttype/forms"/>
  </ds:schemaRefs>
</ds:datastoreItem>
</file>

<file path=customXml/itemProps3.xml><?xml version="1.0" encoding="utf-8"?>
<ds:datastoreItem xmlns:ds="http://schemas.openxmlformats.org/officeDocument/2006/customXml" ds:itemID="{B49ED3B0-8403-4A46-8D24-09B609C0B759}">
  <ds:schemaRefs>
    <ds:schemaRef ds:uri="http://schemas.microsoft.com/office/2006/metadata/properties"/>
    <ds:schemaRef ds:uri="http://schemas.microsoft.com/office/infopath/2007/PartnerControls"/>
    <ds:schemaRef ds:uri="3800dd02-d118-4fa1-812f-77e9b1041eb5"/>
    <ds:schemaRef ds:uri="14df6996-4479-4229-b953-049873cfda9c"/>
  </ds:schemaRefs>
</ds:datastoreItem>
</file>

<file path=docMetadata/LabelInfo.xml><?xml version="1.0" encoding="utf-8"?>
<clbl:labelList xmlns:clbl="http://schemas.microsoft.com/office/2020/mipLabelMetadata">
  <clbl:label id="{18a348a9-4d1f-428f-ad90-110b00ccde8c}" enabled="1" method="Standard" siteId="{e0ba10c6-0511-4b52-82db-1c4d73100e59}" removed="0"/>
</clbl:labelList>
</file>

<file path=docProps/app.xml><?xml version="1.0" encoding="utf-8"?>
<Properties xmlns="http://schemas.openxmlformats.org/officeDocument/2006/extended-properties" xmlns:vt="http://schemas.openxmlformats.org/officeDocument/2006/docPropsVTypes">
  <TotalTime>1550</TotalTime>
  <Words>3928</Words>
  <Application>Microsoft Office PowerPoint</Application>
  <PresentationFormat>Widescreen</PresentationFormat>
  <Paragraphs>427</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Aptos</vt:lpstr>
      <vt:lpstr>Arial</vt:lpstr>
      <vt:lpstr>Calibri</vt:lpstr>
      <vt:lpstr>Calibri Light</vt:lpstr>
      <vt:lpstr>Lato</vt:lpstr>
      <vt:lpstr>Office Theme</vt:lpstr>
      <vt:lpstr>PowerPoint Presentation</vt:lpstr>
      <vt:lpstr>PowerPoint Presentation</vt:lpstr>
      <vt:lpstr>PowerPoint Presentation</vt:lpstr>
      <vt:lpstr>PowerPoint Presentation</vt:lpstr>
      <vt:lpstr>Stain 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Chemistry</vt:lpstr>
      <vt:lpstr>PowerPoint Presentation</vt:lpstr>
      <vt:lpstr>PowerPoint Presentation</vt:lpstr>
      <vt:lpstr>PowerPoint Presentation</vt:lpstr>
      <vt:lpstr>PowerPoint Presentation</vt:lpstr>
      <vt:lpstr>pH and Temperature</vt:lpstr>
      <vt:lpstr>PowerPoint Presentation</vt:lpstr>
      <vt:lpstr>PowerPoint Presentation</vt:lpstr>
      <vt:lpstr>PowerPoint Presentation</vt:lpstr>
      <vt:lpstr>Pre-Treatment</vt:lpstr>
      <vt:lpstr>PowerPoint Presentation</vt:lpstr>
      <vt:lpstr>PowerPoint Presentation</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Tayyaba</dc:creator>
  <cp:lastModifiedBy>Danielle Bauer</cp:lastModifiedBy>
  <cp:revision>21</cp:revision>
  <dcterms:created xsi:type="dcterms:W3CDTF">2023-09-15T12:29:43Z</dcterms:created>
  <dcterms:modified xsi:type="dcterms:W3CDTF">2025-10-22T18:42:01Z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0x0101002BD865C6E2F1B447A6A03B85FC6A38EF</vt:lpwstr>
  </property>
  <property fmtid="{D5CDD505-2E9C-101B-9397-08002B2CF9AE}" pid="3" name="MediaServiceImageTags">
    <vt:lpwstr/>
  </property>
</Properties>
</file>