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80" r:id="rId6"/>
    <p:sldId id="286" r:id="rId7"/>
    <p:sldId id="302" r:id="rId8"/>
    <p:sldId id="287" r:id="rId9"/>
    <p:sldId id="301" r:id="rId10"/>
    <p:sldId id="281" r:id="rId11"/>
    <p:sldId id="289" r:id="rId12"/>
    <p:sldId id="292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9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007DC2"/>
    <a:srgbClr val="0073CE"/>
    <a:srgbClr val="2A70B9"/>
    <a:srgbClr val="2D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1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BA7E-1B03-4555-9A0A-D2DA1868795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B986-BA58-4EB8-86E7-94B4ADB8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751B0-ED42-EFAC-75BC-0D9DE3A3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53" y="231078"/>
            <a:ext cx="9339961" cy="12873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YOUR RISK – ACQUISITION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8D9F5A-EF56-D75E-F8C8-8ED809A9F309}"/>
              </a:ext>
            </a:extLst>
          </p:cNvPr>
          <p:cNvSpPr txBox="1">
            <a:spLocks/>
          </p:cNvSpPr>
          <p:nvPr/>
        </p:nvSpPr>
        <p:spPr>
          <a:xfrm>
            <a:off x="478952" y="1457891"/>
            <a:ext cx="7271677" cy="5292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/>
              <a:t>Laundromat Business</a:t>
            </a:r>
          </a:p>
          <a:p>
            <a:pPr lvl="1">
              <a:defRPr/>
            </a:pPr>
            <a:r>
              <a:rPr lang="en-US" sz="1400" dirty="0"/>
              <a:t>Hire a competent lawyer, preferably with laundry acquisition experience</a:t>
            </a:r>
          </a:p>
          <a:p>
            <a:pPr lvl="1">
              <a:defRPr/>
            </a:pPr>
            <a:r>
              <a:rPr lang="en-US" sz="1400" dirty="0"/>
              <a:t>Due diligence</a:t>
            </a:r>
          </a:p>
          <a:p>
            <a:pPr lvl="2">
              <a:defRPr/>
            </a:pPr>
            <a:r>
              <a:rPr lang="en-US" sz="1400" dirty="0"/>
              <a:t>Financials/cash flow</a:t>
            </a:r>
          </a:p>
          <a:p>
            <a:pPr lvl="2">
              <a:defRPr/>
            </a:pPr>
            <a:r>
              <a:rPr lang="en-US" sz="1400" dirty="0"/>
              <a:t>Utility bill analysis</a:t>
            </a:r>
          </a:p>
          <a:p>
            <a:pPr lvl="2">
              <a:defRPr/>
            </a:pPr>
            <a:r>
              <a:rPr lang="en-US" sz="1400" dirty="0"/>
              <a:t>Card system and POS reports</a:t>
            </a:r>
          </a:p>
          <a:p>
            <a:pPr lvl="2">
              <a:defRPr/>
            </a:pPr>
            <a:r>
              <a:rPr lang="en-US" sz="1400" dirty="0"/>
              <a:t>Equipment condition (service reports)</a:t>
            </a:r>
          </a:p>
          <a:p>
            <a:pPr lvl="2">
              <a:defRPr/>
            </a:pPr>
            <a:r>
              <a:rPr lang="en-US" sz="1400" dirty="0"/>
              <a:t>Vendor list</a:t>
            </a:r>
          </a:p>
          <a:p>
            <a:pPr lvl="1">
              <a:defRPr/>
            </a:pPr>
            <a:r>
              <a:rPr lang="en-US" altLang="en-US" sz="1400" dirty="0"/>
              <a:t>Know your lease! </a:t>
            </a:r>
          </a:p>
          <a:p>
            <a:pPr lvl="2">
              <a:defRPr/>
            </a:pPr>
            <a:r>
              <a:rPr lang="en-US" altLang="en-US" sz="1400" dirty="0"/>
              <a:t>Must be assignable and “fundable” (base term + options)</a:t>
            </a:r>
          </a:p>
          <a:p>
            <a:pPr lvl="2">
              <a:defRPr/>
            </a:pPr>
            <a:r>
              <a:rPr lang="en-US" altLang="en-US" sz="1400" dirty="0"/>
              <a:t>Good guy clause or dark clause?</a:t>
            </a:r>
          </a:p>
          <a:p>
            <a:pPr lvl="2">
              <a:defRPr/>
            </a:pPr>
            <a:r>
              <a:rPr lang="en-US" altLang="en-US" sz="1400" dirty="0"/>
              <a:t>If LL sells, then lease is still intact?</a:t>
            </a:r>
          </a:p>
          <a:p>
            <a:pPr lvl="1">
              <a:defRPr/>
            </a:pPr>
            <a:r>
              <a:rPr lang="en-US" sz="1400" dirty="0"/>
              <a:t>Ask others</a:t>
            </a:r>
          </a:p>
          <a:p>
            <a:pPr lvl="2">
              <a:defRPr/>
            </a:pPr>
            <a:r>
              <a:rPr lang="en-US" sz="1400" dirty="0"/>
              <a:t>Distributor partners</a:t>
            </a:r>
          </a:p>
          <a:p>
            <a:pPr lvl="2">
              <a:defRPr/>
            </a:pPr>
            <a:r>
              <a:rPr lang="en-US" sz="1400" dirty="0"/>
              <a:t>Experienced store owners</a:t>
            </a:r>
          </a:p>
          <a:p>
            <a:pPr lvl="1">
              <a:defRPr/>
            </a:pPr>
            <a:r>
              <a:rPr lang="en-US" sz="1400" dirty="0"/>
              <a:t>Hire a qualified general contractor if remodeling is needed</a:t>
            </a:r>
          </a:p>
          <a:p>
            <a:pPr>
              <a:defRPr/>
            </a:pPr>
            <a:r>
              <a:rPr lang="en-US" sz="1800" dirty="0"/>
              <a:t>Laundromat Business &amp; Property </a:t>
            </a:r>
          </a:p>
          <a:p>
            <a:pPr lvl="1">
              <a:defRPr/>
            </a:pPr>
            <a:r>
              <a:rPr lang="en-US" sz="1400" dirty="0"/>
              <a:t>Hire a competent real estate lawyer</a:t>
            </a:r>
          </a:p>
          <a:p>
            <a:pPr lvl="1">
              <a:defRPr/>
            </a:pPr>
            <a:r>
              <a:rPr lang="en-US" sz="1400" dirty="0"/>
              <a:t>Determine the proper ownership experience of the property &amp; business</a:t>
            </a:r>
          </a:p>
          <a:p>
            <a:pPr marL="457200" lvl="1" indent="0"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en-US" sz="1800" dirty="0"/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373BFEC-FFC4-4F68-9676-4BB4F530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48" y="3877505"/>
            <a:ext cx="1836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s://upload.wikimedia.org/wikipedia/commons/thumb/4/4f/Simple_Alert.svg/600px-Simple_Alert.svg.png">
            <a:extLst>
              <a:ext uri="{FF2B5EF4-FFF2-40B4-BE49-F238E27FC236}">
                <a16:creationId xmlns:a16="http://schemas.microsoft.com/office/drawing/2014/main" id="{CFF5D81C-1647-4A7B-BBE6-BD4BF771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98" y="2057400"/>
            <a:ext cx="1620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6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839190D-FA82-CA69-7561-AA125803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pic>
        <p:nvPicPr>
          <p:cNvPr id="2" name="Picture 1" descr="A logo for a laundry service&#10;&#10;Description automatically generated">
            <a:extLst>
              <a:ext uri="{FF2B5EF4-FFF2-40B4-BE49-F238E27FC236}">
                <a16:creationId xmlns:a16="http://schemas.microsoft.com/office/drawing/2014/main" id="{1FA950E6-94E3-DA80-B437-AFF628DB1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A0004C-306F-4BF8-A325-37CB9C0E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THE RIGHT PRICE: 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3A315-E22E-4F31-99C9-4458BFDD6E28}"/>
              </a:ext>
            </a:extLst>
          </p:cNvPr>
          <p:cNvSpPr txBox="1"/>
          <p:nvPr/>
        </p:nvSpPr>
        <p:spPr>
          <a:xfrm>
            <a:off x="914398" y="2003461"/>
            <a:ext cx="7772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000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Art			vs.	Science</a:t>
            </a:r>
          </a:p>
          <a:p>
            <a:pPr indent="-4000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indent="-4000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indent="-4000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indent="-4000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Generally 2 to 5 times EBIDTA (annual cash flow before debt service)</a:t>
            </a:r>
          </a:p>
          <a:p>
            <a:pPr indent="-4000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Contributing factors</a:t>
            </a:r>
          </a:p>
          <a:p>
            <a:pPr lvl="2" indent="-4000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Age of machines</a:t>
            </a:r>
          </a:p>
          <a:p>
            <a:pPr lvl="2" indent="-4000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Lease terms</a:t>
            </a:r>
          </a:p>
          <a:p>
            <a:pPr lvl="2" indent="-4000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Competition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365DA45-9397-4FDE-969B-81194CCF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13" y="1675578"/>
            <a:ext cx="1545432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C2DE5CE-FF0A-4960-95E3-6D4CF4F5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01" y="1721298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28C9F324-1F72-4D5E-A27F-01850AE4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72" y="3991871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7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80" y="231078"/>
            <a:ext cx="8824734" cy="12873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MAKES LOANS?</a:t>
            </a:r>
          </a:p>
        </p:txBody>
      </p:sp>
      <p:pic>
        <p:nvPicPr>
          <p:cNvPr id="5" name="Picture 4" descr="sandbox_graphic_baby_blue">
            <a:extLst>
              <a:ext uri="{FF2B5EF4-FFF2-40B4-BE49-F238E27FC236}">
                <a16:creationId xmlns:a16="http://schemas.microsoft.com/office/drawing/2014/main" id="{4310EBD3-0113-4DD3-9189-7C0A96AA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04221"/>
            <a:ext cx="73152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E6358788-C34B-446C-BB29-5037254F6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084" y="2807014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400" b="1" dirty="0">
                <a:solidFill>
                  <a:srgbClr val="0046AD"/>
                </a:solidFill>
                <a:latin typeface="Helvetica" panose="020B0500000000000000" pitchFamily="34" charset="0"/>
              </a:rPr>
              <a:t>BANKS / SBA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A05F5AD-7188-4BD7-A52E-BA719852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263" y="335927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Helvetica" panose="020B0500000000000000" pitchFamily="34" charset="0"/>
              </a:rPr>
              <a:t>CAPTIVES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DA9D582-0218-4A54-9080-B2BCCCCE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431" y="3359274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Helvetica" panose="020B0500000000000000" pitchFamily="34" charset="0"/>
              </a:rPr>
              <a:t>BROKERS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BD22A73-331E-49CD-A064-BA327303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584" y="3997071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400" b="1" dirty="0">
                <a:solidFill>
                  <a:srgbClr val="0046AD"/>
                </a:solidFill>
                <a:latin typeface="Helvetica" panose="020B0500000000000000" pitchFamily="34" charset="0"/>
              </a:rPr>
              <a:t>OTHER</a:t>
            </a:r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34F07F95-4BD1-4548-B91D-683686BD8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2584" y="3782790"/>
            <a:ext cx="3990016" cy="884776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C20EC4E-D228-40AA-8D13-39B522DA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768" y="4445029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0046AD"/>
                </a:solidFill>
                <a:latin typeface="Helvetica" panose="020B0500000000000000" pitchFamily="34" charset="0"/>
              </a:rPr>
              <a:t>INDUSTRY SPECIFIC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3691A886-7D6D-452F-9B20-46D39873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77748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0046AD"/>
                </a:solidFill>
                <a:latin typeface="Helvetica" panose="020B0500000000000000" pitchFamily="34" charset="0"/>
              </a:rPr>
              <a:t>FAMILY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0046AD"/>
                </a:solidFill>
                <a:latin typeface="Helvetica" panose="020B0500000000000000" pitchFamily="34" charset="0"/>
              </a:rPr>
              <a:t>CREDIT CARDS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0046AD"/>
                </a:solidFill>
                <a:latin typeface="Helvetica" panose="020B0500000000000000" pitchFamily="34" charset="0"/>
              </a:rPr>
              <a:t>HELOC </a:t>
            </a:r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7D05CED3-BE87-4C11-8FC0-4DC677DBA4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8530" y="4374781"/>
            <a:ext cx="1761294" cy="1307999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EC1D6570-AB5A-4525-B560-06C865F9E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886" y="3782790"/>
            <a:ext cx="1761294" cy="759493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5D6F685-875D-4F33-8649-E2B284BE8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980" y="1815458"/>
            <a:ext cx="1181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0046AD"/>
                </a:solidFill>
                <a:latin typeface="Helvetica" panose="020B0500000000000000" pitchFamily="34" charset="0"/>
              </a:rPr>
              <a:t>COMMODITY</a:t>
            </a: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6B29A3F8-A64B-4B2C-B375-150CE8CD2A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06303" y="2147919"/>
            <a:ext cx="1391034" cy="65909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53" y="231078"/>
            <a:ext cx="9339961" cy="12873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THE BALANCE 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817FCB10-447C-499E-AE07-4B37C3BB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00" y="1912937"/>
            <a:ext cx="3505200" cy="3032125"/>
          </a:xfrm>
          <a:prstGeom prst="triangle">
            <a:avLst>
              <a:gd name="adj" fmla="val 50000"/>
            </a:avLst>
          </a:prstGeom>
          <a:solidFill>
            <a:srgbClr val="0055D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79C4EEDC-A8B5-437C-8C2E-2C116449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00" y="2899972"/>
            <a:ext cx="1066800" cy="366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Helvetica" pitchFamily="34" charset="0"/>
              </a:rPr>
              <a:t>SPEED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A76EAC42-B8F4-4ED8-B7A1-BF112CD4A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800" y="2829621"/>
            <a:ext cx="1219200" cy="366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Helvetica" pitchFamily="34" charset="0"/>
              </a:rPr>
              <a:t>QUALITY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1A2CD21-0B06-495B-9A60-050BE5FE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686" y="5212284"/>
            <a:ext cx="1828800" cy="3698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Helvetica" pitchFamily="34" charset="0"/>
              </a:rPr>
              <a:t>PRICE/RATE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5B55E6B7-3C0F-4F46-AD37-99740A4C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00" y="5932097"/>
            <a:ext cx="541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Helvetica" panose="020B0500000000000000" pitchFamily="34" charset="0"/>
              </a:rPr>
              <a:t>Pick 2 – Then find the right lender for you.</a:t>
            </a:r>
          </a:p>
        </p:txBody>
      </p:sp>
    </p:spTree>
    <p:extLst>
      <p:ext uri="{BB962C8B-B14F-4D97-AF65-F5344CB8AC3E}">
        <p14:creationId xmlns:p14="http://schemas.microsoft.com/office/powerpoint/2010/main" val="40589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53" y="231078"/>
            <a:ext cx="9339961" cy="128737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CHECKLIST: WHAT MOST LENDERS WILL ASK FOR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5116B-0627-41E7-A6C8-A7086F151AAD}"/>
              </a:ext>
            </a:extLst>
          </p:cNvPr>
          <p:cNvSpPr txBox="1"/>
          <p:nvPr/>
        </p:nvSpPr>
        <p:spPr>
          <a:xfrm>
            <a:off x="1362669" y="1270305"/>
            <a:ext cx="7772401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All Deals: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Signed Credit Application / Personal Financial Statement / Past 2 years personal &amp; business tax returns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2-3 months personal &amp; business bank statements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Copy of existing premises lease or deed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Valid Photo ID (for all guarantors)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Signed equipment invoice (If adding new equipment)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If buying an Existing Laundromat: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Signed copy or draft of the purchase agreement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YTD profit &amp; loss statement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Financial statements or tax returns from the seller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3-6 months utility bills from the subject store (gas, water and electric)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If building a New Store: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Signed construction contract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185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53" y="231078"/>
            <a:ext cx="9339961" cy="128737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UNDERWRITING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3CC6A3-3DDD-4F6D-9383-442726EBFA0C}"/>
              </a:ext>
            </a:extLst>
          </p:cNvPr>
          <p:cNvSpPr/>
          <p:nvPr/>
        </p:nvSpPr>
        <p:spPr>
          <a:xfrm>
            <a:off x="791936" y="1366644"/>
            <a:ext cx="9535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Personal credit scores from the 3 credit bureaus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Personal net worth – minimum of 1:1 net worth to requested loan amount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Cash Flow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New Stores – pro forma cash flow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Existing Stores – actual cash flow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Collateral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New Stores – equipment purchase price, cost of leasehold improvements/construction, collateral assignment of lease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Existing Stores –appraisal of existing equipment, collateral assignment of lease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Additional items: real estate, other businesses, certificates of deposit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Location Analysis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Market rents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Competition analysis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Demographics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Local business developments</a:t>
            </a:r>
          </a:p>
        </p:txBody>
      </p:sp>
    </p:spTree>
    <p:extLst>
      <p:ext uri="{BB962C8B-B14F-4D97-AF65-F5344CB8AC3E}">
        <p14:creationId xmlns:p14="http://schemas.microsoft.com/office/powerpoint/2010/main" val="32843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53" y="231078"/>
            <a:ext cx="9339961" cy="12873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3CC6A3-3DDD-4F6D-9383-442726EBFA0C}"/>
              </a:ext>
            </a:extLst>
          </p:cNvPr>
          <p:cNvSpPr/>
          <p:nvPr/>
        </p:nvSpPr>
        <p:spPr>
          <a:xfrm>
            <a:off x="478953" y="1409602"/>
            <a:ext cx="9535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Local Distributors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Industry knowledge</a:t>
            </a:r>
          </a:p>
          <a:p>
            <a:pPr lvl="2">
              <a:buSzPct val="92000"/>
              <a:buFont typeface="Century Gothic" panose="020B0502020202020204" pitchFamily="34" charset="0"/>
              <a:buChar char="−"/>
              <a:defRPr/>
            </a:pPr>
            <a:r>
              <a:rPr lang="en-US" sz="2000" dirty="0"/>
              <a:t>  Store Design</a:t>
            </a:r>
          </a:p>
          <a:p>
            <a:pPr lvl="2">
              <a:buSzPct val="92000"/>
              <a:buFont typeface="Century Gothic" panose="020B0502020202020204" pitchFamily="34" charset="0"/>
              <a:buChar char="−"/>
              <a:defRPr/>
            </a:pPr>
            <a:r>
              <a:rPr lang="en-US" sz="2000" dirty="0"/>
              <a:t>  Building Codes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Referrals to service providers</a:t>
            </a:r>
          </a:p>
          <a:p>
            <a:pPr lvl="2">
              <a:buSzPct val="92000"/>
              <a:buFont typeface="Century Gothic" panose="020B0502020202020204" pitchFamily="34" charset="0"/>
              <a:buChar char="−"/>
              <a:defRPr/>
            </a:pPr>
            <a:r>
              <a:rPr lang="en-US" sz="2000" dirty="0"/>
              <a:t>  Attorneys</a:t>
            </a:r>
          </a:p>
          <a:p>
            <a:pPr lvl="2">
              <a:buSzPct val="92000"/>
              <a:buFont typeface="Century Gothic" panose="020B0502020202020204" pitchFamily="34" charset="0"/>
              <a:buChar char="−"/>
              <a:defRPr/>
            </a:pPr>
            <a:r>
              <a:rPr lang="en-US" sz="2000" dirty="0"/>
              <a:t>  Contractors</a:t>
            </a:r>
          </a:p>
          <a:p>
            <a:pPr lvl="2"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Manufacturers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Regional sales reps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Equipment specs</a:t>
            </a:r>
          </a:p>
          <a:p>
            <a:pPr lvl="1"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Coin Laundry Association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Planet Laundry magazine, Special events – webinars, networking, Clean Show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Local chapters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F11E07-8EFF-44F3-97F0-4023A15C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3"/>
          <a:stretch>
            <a:fillRect/>
          </a:stretch>
        </p:blipFill>
        <p:spPr bwMode="auto">
          <a:xfrm>
            <a:off x="9407769" y="5985901"/>
            <a:ext cx="2692247" cy="7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3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53" y="231078"/>
            <a:ext cx="9339961" cy="12873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Blue Man with Question Marks Emoji Drawing">
            <a:extLst>
              <a:ext uri="{FF2B5EF4-FFF2-40B4-BE49-F238E27FC236}">
                <a16:creationId xmlns:a16="http://schemas.microsoft.com/office/drawing/2014/main" id="{DBA13D2B-F24E-D8E5-9DDC-5C771C8C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83" y="1267864"/>
            <a:ext cx="5829300" cy="50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0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B1391-A899-0E70-8327-22DE3C6B8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4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E603638-0D71-1088-2A4B-FD82DEEF8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pic>
        <p:nvPicPr>
          <p:cNvPr id="8" name="Picture 7" descr="A logo for a laundry service&#10;&#10;Description automatically generated">
            <a:extLst>
              <a:ext uri="{FF2B5EF4-FFF2-40B4-BE49-F238E27FC236}">
                <a16:creationId xmlns:a16="http://schemas.microsoft.com/office/drawing/2014/main" id="{00E536D3-0B69-42CA-32B0-CE4962B38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D8939-35FB-AFD9-209B-62D87CE08576}"/>
              </a:ext>
            </a:extLst>
          </p:cNvPr>
          <p:cNvSpPr txBox="1"/>
          <p:nvPr/>
        </p:nvSpPr>
        <p:spPr>
          <a:xfrm>
            <a:off x="1356258" y="2736502"/>
            <a:ext cx="892167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7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DECIDED TO INVEST IN A VENDED LAUNDRY.</a:t>
            </a:r>
            <a:br>
              <a:rPr lang="en-US" sz="2800" b="1" dirty="0">
                <a:solidFill>
                  <a:srgbClr val="0072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72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7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24597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2FD7E8E0-590F-29C2-FE09-3A9040727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Picture 5" descr="A logo for a laundry service&#10;&#10;Description automatically generated">
            <a:extLst>
              <a:ext uri="{FF2B5EF4-FFF2-40B4-BE49-F238E27FC236}">
                <a16:creationId xmlns:a16="http://schemas.microsoft.com/office/drawing/2014/main" id="{88E023E5-0152-0D40-921F-7EDAA570B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AF3D2-FE38-3408-E18A-A203282C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09736" cy="11084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RUSH!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D49AB-3015-5265-5053-8F1DED6E01D4}"/>
              </a:ext>
            </a:extLst>
          </p:cNvPr>
          <p:cNvSpPr txBox="1"/>
          <p:nvPr/>
        </p:nvSpPr>
        <p:spPr>
          <a:xfrm>
            <a:off x="914398" y="1532583"/>
            <a:ext cx="7772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What are your goals – 1, 3, &amp; 10 years?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Replace spouse’s income?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Get out of your job?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Diversification of investments?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Build a legacy business?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It takes time, effort and patience to find a good opportunity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When you do, take your time and do it right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782D3-1CA5-4E46-A6CE-BB7F3E6A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95" y="4761716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C5E622F-3C4B-4E3B-AF9C-22A4540A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76" y="4169717"/>
            <a:ext cx="2311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2FD7E8E0-590F-29C2-FE09-3A9040727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Picture 5" descr="A logo for a laundry service&#10;&#10;Description automatically generated">
            <a:extLst>
              <a:ext uri="{FF2B5EF4-FFF2-40B4-BE49-F238E27FC236}">
                <a16:creationId xmlns:a16="http://schemas.microsoft.com/office/drawing/2014/main" id="{88E023E5-0152-0D40-921F-7EDAA570B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AF3D2-FE38-3408-E18A-A203282C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09736" cy="1108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DO YOU HAVE TO INVEST?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D49AB-3015-5265-5053-8F1DED6E01D4}"/>
              </a:ext>
            </a:extLst>
          </p:cNvPr>
          <p:cNvSpPr txBox="1"/>
          <p:nvPr/>
        </p:nvSpPr>
        <p:spPr>
          <a:xfrm>
            <a:off x="2244064" y="1294021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30 – 40% cash investment is typically required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Determines the size and scope of your project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486CBE-E791-6E91-26CF-F57978E0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465" y="2205403"/>
            <a:ext cx="7277622" cy="40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2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839190D-FA82-CA69-7561-AA125803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1"/>
            <a:ext cx="12192001" cy="6858001"/>
          </a:xfrm>
          <a:prstGeom prst="rect">
            <a:avLst/>
          </a:prstGeom>
        </p:spPr>
      </p:pic>
      <p:pic>
        <p:nvPicPr>
          <p:cNvPr id="2" name="Picture 1" descr="A logo for a laundry service&#10;&#10;Description automatically generated">
            <a:extLst>
              <a:ext uri="{FF2B5EF4-FFF2-40B4-BE49-F238E27FC236}">
                <a16:creationId xmlns:a16="http://schemas.microsoft.com/office/drawing/2014/main" id="{1FA950E6-94E3-DA80-B437-AFF628DB1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A0004C-306F-4BF8-A325-37CB9C0E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2546" cy="11261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LOOKING FOR?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8FC2A0EA-1671-4C25-AC0A-38B3E26F6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25680" r="2854"/>
          <a:stretch/>
        </p:blipFill>
        <p:spPr bwMode="auto">
          <a:xfrm>
            <a:off x="1789042" y="2361097"/>
            <a:ext cx="4375444" cy="30362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F9D5CB-CF29-4573-8F48-B030A5F06284}"/>
              </a:ext>
            </a:extLst>
          </p:cNvPr>
          <p:cNvSpPr txBox="1"/>
          <p:nvPr/>
        </p:nvSpPr>
        <p:spPr>
          <a:xfrm>
            <a:off x="4414417" y="1480801"/>
            <a:ext cx="3200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Typical Store</a:t>
            </a:r>
          </a:p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1,500 - 2,500 Sq. Ft.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90498F-1CC6-50FF-6EB9-7FE06124E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15" y="2361096"/>
            <a:ext cx="4430954" cy="30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839190D-FA82-CA69-7561-AA125803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1"/>
            <a:ext cx="12192001" cy="6858001"/>
          </a:xfrm>
          <a:prstGeom prst="rect">
            <a:avLst/>
          </a:prstGeom>
        </p:spPr>
      </p:pic>
      <p:pic>
        <p:nvPicPr>
          <p:cNvPr id="2" name="Picture 1" descr="A logo for a laundry service&#10;&#10;Description automatically generated">
            <a:extLst>
              <a:ext uri="{FF2B5EF4-FFF2-40B4-BE49-F238E27FC236}">
                <a16:creationId xmlns:a16="http://schemas.microsoft.com/office/drawing/2014/main" id="{1FA950E6-94E3-DA80-B437-AFF628DB1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A0004C-306F-4BF8-A325-37CB9C0E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2546" cy="11261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LOOKING FOR?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9D5CB-CF29-4573-8F48-B030A5F06284}"/>
              </a:ext>
            </a:extLst>
          </p:cNvPr>
          <p:cNvSpPr txBox="1"/>
          <p:nvPr/>
        </p:nvSpPr>
        <p:spPr>
          <a:xfrm>
            <a:off x="4414417" y="1480801"/>
            <a:ext cx="3200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Mega Store</a:t>
            </a:r>
          </a:p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5,000 - 8,000 Sq. Ft.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9312CF1-3C12-F740-E3E3-AE0A5F5A4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9014" t="14923" r="1266" b="16886"/>
          <a:stretch/>
        </p:blipFill>
        <p:spPr bwMode="auto">
          <a:xfrm>
            <a:off x="6459789" y="2350944"/>
            <a:ext cx="5525186" cy="32282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5E22D-8CAF-4840-D7E7-2F76F7CD3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6" y="2350944"/>
            <a:ext cx="4808787" cy="32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8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6AF0D0-1DAF-411B-0698-EFE4F764FEC8}"/>
              </a:ext>
            </a:extLst>
          </p:cNvPr>
          <p:cNvSpPr txBox="1"/>
          <p:nvPr/>
        </p:nvSpPr>
        <p:spPr>
          <a:xfrm>
            <a:off x="428306" y="440787"/>
            <a:ext cx="9452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MARKET</a:t>
            </a:r>
            <a:endParaRPr lang="en-US" sz="4000" dirty="0">
              <a:solidFill>
                <a:srgbClr val="007DC2"/>
              </a:solidFill>
            </a:endParaRPr>
          </a:p>
        </p:txBody>
      </p:sp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CA99C5E0-B41D-C0CD-6FD8-2019122C5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F15ACD-DECC-484F-98D3-4B48A3C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52" y="1516800"/>
            <a:ext cx="4379424" cy="454146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Demographics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Average household income 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of renters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Persons per household</a:t>
            </a:r>
          </a:p>
          <a:p>
            <a:endParaRPr lang="en-US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Interview equipment distributors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Reputation within the industry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stores have they built?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they have installation &amp; service capabilities?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Seek referrals</a:t>
            </a:r>
            <a:endParaRPr lang="en-US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Know your equipment brands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Features and benefits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Efficiencies </a:t>
            </a:r>
          </a:p>
          <a:p>
            <a:pPr lvl="1"/>
            <a:endParaRPr lang="en-US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Check with local building department 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there impact or hookup fees?</a:t>
            </a:r>
          </a:p>
          <a:p>
            <a:pPr lvl="1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permits issued?</a:t>
            </a:r>
          </a:p>
          <a:p>
            <a:pPr lvl="1"/>
            <a:endParaRPr lang="en-US" altLang="en-US" sz="1400" dirty="0"/>
          </a:p>
          <a:p>
            <a:endParaRPr lang="en-US" alt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CA062C-122B-4ED7-9CB2-54C23F54D8C8}"/>
              </a:ext>
            </a:extLst>
          </p:cNvPr>
          <p:cNvSpPr txBox="1">
            <a:spLocks/>
          </p:cNvSpPr>
          <p:nvPr/>
        </p:nvSpPr>
        <p:spPr bwMode="auto">
          <a:xfrm>
            <a:off x="5264852" y="1521802"/>
            <a:ext cx="4615578" cy="4541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Competition in your footprint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Machines</a:t>
            </a:r>
          </a:p>
          <a:p>
            <a:pPr lvl="2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Age and condition of machines?</a:t>
            </a:r>
          </a:p>
          <a:p>
            <a:pPr lvl="2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Stores wash &amp; dry capacity?</a:t>
            </a:r>
          </a:p>
          <a:p>
            <a:pPr lvl="2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Vend prices for each machine?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Wash-Dry-Fold</a:t>
            </a:r>
          </a:p>
          <a:p>
            <a:pPr lvl="2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 it offered?</a:t>
            </a:r>
          </a:p>
          <a:p>
            <a:pPr lvl="2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Minimum quantities and pricing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Bathrooms </a:t>
            </a:r>
          </a:p>
          <a:p>
            <a:pPr lvl="2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Are they available for use?</a:t>
            </a:r>
          </a:p>
          <a:p>
            <a:pPr lvl="2"/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Would you allow your mom/child to use this bathroom?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Security/safety issues?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Hours of operation?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Good visibility?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Can you tell the difference between attendants and customers?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Cleanliness of stores?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4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4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9CD855-D774-4536-BA5A-6BB42FB8F32B}"/>
              </a:ext>
            </a:extLst>
          </p:cNvPr>
          <p:cNvSpPr/>
          <p:nvPr/>
        </p:nvSpPr>
        <p:spPr>
          <a:xfrm>
            <a:off x="1676149" y="6162404"/>
            <a:ext cx="7177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i="1" dirty="0"/>
              <a:t>Tip of the Day: Plan to do wash in all competitor stores!  WHY?</a:t>
            </a:r>
          </a:p>
        </p:txBody>
      </p:sp>
    </p:spTree>
    <p:extLst>
      <p:ext uri="{BB962C8B-B14F-4D97-AF65-F5344CB8AC3E}">
        <p14:creationId xmlns:p14="http://schemas.microsoft.com/office/powerpoint/2010/main" val="60334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52" y="231078"/>
            <a:ext cx="9953799" cy="12873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YOUR RISK – BUILD NEW STORE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8D9F5A-EF56-D75E-F8C8-8ED809A9F309}"/>
              </a:ext>
            </a:extLst>
          </p:cNvPr>
          <p:cNvSpPr txBox="1">
            <a:spLocks/>
          </p:cNvSpPr>
          <p:nvPr/>
        </p:nvSpPr>
        <p:spPr>
          <a:xfrm>
            <a:off x="478952" y="1313299"/>
            <a:ext cx="7271677" cy="55447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/>
              <a:t>Laundromat </a:t>
            </a:r>
          </a:p>
          <a:p>
            <a:pPr lvl="1">
              <a:defRPr/>
            </a:pPr>
            <a:r>
              <a:rPr lang="en-US" altLang="en-US" sz="1800" dirty="0"/>
              <a:t>Choose a qualified distributor </a:t>
            </a:r>
          </a:p>
          <a:p>
            <a:pPr lvl="1">
              <a:defRPr/>
            </a:pPr>
            <a:r>
              <a:rPr lang="en-US" altLang="en-US" sz="1800" dirty="0"/>
              <a:t>Choose a brand of equipment </a:t>
            </a:r>
          </a:p>
          <a:p>
            <a:pPr lvl="1">
              <a:defRPr/>
            </a:pPr>
            <a:r>
              <a:rPr lang="en-US" altLang="en-US" sz="1800" dirty="0"/>
              <a:t>Determine methods of payment you will accept</a:t>
            </a:r>
          </a:p>
          <a:p>
            <a:pPr lvl="2">
              <a:defRPr/>
            </a:pPr>
            <a:r>
              <a:rPr lang="en-US" altLang="en-US" sz="1800" dirty="0"/>
              <a:t>Coin, tokens, credit card, phone applications</a:t>
            </a:r>
          </a:p>
          <a:p>
            <a:pPr lvl="1">
              <a:defRPr/>
            </a:pPr>
            <a:r>
              <a:rPr lang="en-US" altLang="en-US" sz="1800" dirty="0"/>
              <a:t>Hire a qualified general contractor</a:t>
            </a:r>
          </a:p>
          <a:p>
            <a:pPr>
              <a:defRPr/>
            </a:pPr>
            <a:r>
              <a:rPr lang="en-US" sz="1800" dirty="0"/>
              <a:t>Due diligence</a:t>
            </a:r>
          </a:p>
          <a:p>
            <a:pPr lvl="1">
              <a:defRPr/>
            </a:pPr>
            <a:r>
              <a:rPr lang="en-US" sz="1800" dirty="0"/>
              <a:t>Understand Utility requirements</a:t>
            </a:r>
          </a:p>
          <a:p>
            <a:pPr lvl="1">
              <a:defRPr/>
            </a:pPr>
            <a:r>
              <a:rPr lang="en-US" sz="1800" dirty="0"/>
              <a:t>Pro Forma Financial Statements &amp; Cash Flow </a:t>
            </a:r>
          </a:p>
          <a:p>
            <a:pPr marL="457200" lvl="1" indent="0"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en-US" sz="1800" dirty="0"/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373BFEC-FFC4-4F68-9676-4BB4F530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12" y="3810000"/>
            <a:ext cx="1836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s://upload.wikimedia.org/wikipedia/commons/thumb/4/4f/Simple_Alert.svg/600px-Simple_Alert.svg.png">
            <a:extLst>
              <a:ext uri="{FF2B5EF4-FFF2-40B4-BE49-F238E27FC236}">
                <a16:creationId xmlns:a16="http://schemas.microsoft.com/office/drawing/2014/main" id="{CFF5D81C-1647-4A7B-BBE6-BD4BF771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27" y="2057400"/>
            <a:ext cx="1620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13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laundry service&#10;&#10;Description automatically generated">
            <a:extLst>
              <a:ext uri="{FF2B5EF4-FFF2-40B4-BE49-F238E27FC236}">
                <a16:creationId xmlns:a16="http://schemas.microsoft.com/office/drawing/2014/main" id="{E8407984-8573-90C4-6AA4-2A63FC39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6" y="204749"/>
            <a:ext cx="1799326" cy="1657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53B835-3BC1-52F9-EA02-2C1173A9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7" y="231078"/>
            <a:ext cx="9339961" cy="12873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FORMA CASH FLOW</a:t>
            </a:r>
            <a:b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STORE)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CF0726-94ED-4AD4-80B3-9FA796C8B6F5}"/>
              </a:ext>
            </a:extLst>
          </p:cNvPr>
          <p:cNvGrpSpPr/>
          <p:nvPr/>
        </p:nvGrpSpPr>
        <p:grpSpPr>
          <a:xfrm>
            <a:off x="399441" y="1584718"/>
            <a:ext cx="9339961" cy="5013000"/>
            <a:chOff x="694317" y="1518457"/>
            <a:chExt cx="10064537" cy="523828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E6713F0-58EE-4023-A3F4-B8933B1F8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317" y="1518457"/>
              <a:ext cx="10064537" cy="523828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AA0311-DE63-400E-8EEF-680A7320E520}"/>
                </a:ext>
              </a:extLst>
            </p:cNvPr>
            <p:cNvSpPr txBox="1"/>
            <p:nvPr/>
          </p:nvSpPr>
          <p:spPr>
            <a:xfrm>
              <a:off x="1433146" y="2805836"/>
              <a:ext cx="682283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chemeClr val="bg1">
                      <a:lumMod val="65000"/>
                    </a:schemeClr>
                  </a:solidFill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27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865C6E2F1B447A6A03B85FC6A38EF" ma:contentTypeVersion="18" ma:contentTypeDescription="Create a new document." ma:contentTypeScope="" ma:versionID="1a63437945acc79527a0bf3ed65284a1">
  <xsd:schema xmlns:xsd="http://www.w3.org/2001/XMLSchema" xmlns:xs="http://www.w3.org/2001/XMLSchema" xmlns:p="http://schemas.microsoft.com/office/2006/metadata/properties" xmlns:ns2="14df6996-4479-4229-b953-049873cfda9c" xmlns:ns3="3800dd02-d118-4fa1-812f-77e9b1041eb5" targetNamespace="http://schemas.microsoft.com/office/2006/metadata/properties" ma:root="true" ma:fieldsID="7e848857645c36ca46f2bbe4d94fb09e" ns2:_="" ns3:_="">
    <xsd:import namespace="14df6996-4479-4229-b953-049873cfda9c"/>
    <xsd:import namespace="3800dd02-d118-4fa1-812f-77e9b1041e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f6996-4479-4229-b953-049873cfd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8ce4f92-7d08-45e1-ae96-c849373d4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dd02-d118-4fa1-812f-77e9b1041e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670ec9-88dc-4d2c-8b13-ed8bbf2305bd}" ma:internalName="TaxCatchAll" ma:showField="CatchAllData" ma:web="3800dd02-d118-4fa1-812f-77e9b1041e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00dd02-d118-4fa1-812f-77e9b1041eb5" xsi:nil="true"/>
    <lcf76f155ced4ddcb4097134ff3c332f xmlns="14df6996-4479-4229-b953-049873cfda9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A8F05E-43E6-48F8-838D-1E1814D3F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f6996-4479-4229-b953-049873cfda9c"/>
    <ds:schemaRef ds:uri="3800dd02-d118-4fa1-812f-77e9b1041e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29C55D-7504-4932-885C-D3799D4720BD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3800dd02-d118-4fa1-812f-77e9b1041eb5"/>
    <ds:schemaRef ds:uri="http://schemas.microsoft.com/office/infopath/2007/PartnerControls"/>
    <ds:schemaRef ds:uri="14df6996-4479-4229-b953-049873cfda9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AC77161-A7EB-4E30-A823-3D78FBB95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767</Words>
  <Application>Microsoft Office PowerPoint</Application>
  <PresentationFormat>Widescreen</PresentationFormat>
  <Paragraphs>168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Helvetica</vt:lpstr>
      <vt:lpstr>Wingdings</vt:lpstr>
      <vt:lpstr>Office Theme</vt:lpstr>
      <vt:lpstr>PowerPoint Presentation</vt:lpstr>
      <vt:lpstr>PowerPoint Presentation</vt:lpstr>
      <vt:lpstr>DON’T RUSH!</vt:lpstr>
      <vt:lpstr>HOW MUCH DO YOU HAVE TO INVEST?</vt:lpstr>
      <vt:lpstr>WHAT ARE YOU LOOKING FOR?</vt:lpstr>
      <vt:lpstr>WHAT ARE YOU LOOKING FOR?</vt:lpstr>
      <vt:lpstr>PowerPoint Presentation</vt:lpstr>
      <vt:lpstr>REDUCE YOUR RISK – BUILD NEW STORE</vt:lpstr>
      <vt:lpstr>PRO FORMA CASH FLOW (NEW STORE)</vt:lpstr>
      <vt:lpstr>REDUCE YOUR RISK – ACQUISITION</vt:lpstr>
      <vt:lpstr>PAY THE RIGHT PRICE: VALUATION</vt:lpstr>
      <vt:lpstr>WHO MAKES LOANS?</vt:lpstr>
      <vt:lpstr>FINDING THE BALANCE </vt:lpstr>
      <vt:lpstr>CHECKLIST: WHAT MOST LENDERS WILL ASK FOR</vt:lpstr>
      <vt:lpstr>BASIC UNDERWRITING REQUIREMENTS</vt:lpstr>
      <vt:lpstr>HELPFUL RESOURCES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Tayyaba</dc:creator>
  <cp:lastModifiedBy>Danielle Bauer</cp:lastModifiedBy>
  <cp:revision>43</cp:revision>
  <dcterms:created xsi:type="dcterms:W3CDTF">2023-09-15T12:29:43Z</dcterms:created>
  <dcterms:modified xsi:type="dcterms:W3CDTF">2024-05-16T19:29:03Z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0x0101002BD865C6E2F1B447A6A03B85FC6A38EF</vt:lpwstr>
  </property>
</Properties>
</file>